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25722" y="9799649"/>
            <a:ext cx="2971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2260600" cy="1024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27559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96595" indent="-228600">
              <a:lnSpc>
                <a:spcPct val="100000"/>
              </a:lnSpc>
              <a:spcBef>
                <a:spcPts val="1550"/>
              </a:spcBef>
              <a:buFont typeface="Wingdings"/>
              <a:buChar char=""/>
              <a:tabLst>
                <a:tab pos="69723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</a:t>
            </a:r>
            <a:r>
              <a:rPr dirty="0" u="heavy" sz="1600" spc="-6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Number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81807" y="2959861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70330" y="358139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70330" y="3898264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70330" y="4210684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70330" y="457834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98930" y="4677790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5" h="0">
                <a:moveTo>
                  <a:pt x="0" y="0"/>
                </a:moveTo>
                <a:lnTo>
                  <a:pt x="4206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89682" y="4677790"/>
            <a:ext cx="893444" cy="0"/>
          </a:xfrm>
          <a:custGeom>
            <a:avLst/>
            <a:gdLst/>
            <a:ahLst/>
            <a:cxnLst/>
            <a:rect l="l" t="t" r="r" b="b"/>
            <a:pathLst>
              <a:path w="893444" h="0">
                <a:moveTo>
                  <a:pt x="0" y="0"/>
                </a:moveTo>
                <a:lnTo>
                  <a:pt x="8930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54019" y="4677790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 h="0">
                <a:moveTo>
                  <a:pt x="0" y="0"/>
                </a:moveTo>
                <a:lnTo>
                  <a:pt x="11692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70330" y="496696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70330" y="527938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70330" y="562228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61057" y="561505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5" h="0">
                <a:moveTo>
                  <a:pt x="0" y="0"/>
                </a:moveTo>
                <a:lnTo>
                  <a:pt x="579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70330" y="593597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86022" y="6273672"/>
            <a:ext cx="1492250" cy="0"/>
          </a:xfrm>
          <a:custGeom>
            <a:avLst/>
            <a:gdLst/>
            <a:ahLst/>
            <a:cxnLst/>
            <a:rect l="l" t="t" r="r" b="b"/>
            <a:pathLst>
              <a:path w="1492250" h="0">
                <a:moveTo>
                  <a:pt x="0" y="0"/>
                </a:moveTo>
                <a:lnTo>
                  <a:pt x="149225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70330" y="6623050"/>
            <a:ext cx="149225" cy="14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9080" y="1548739"/>
            <a:ext cx="5306060" cy="52736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just" marL="12700" marR="8255" indent="220345">
              <a:lnSpc>
                <a:spcPct val="146100"/>
              </a:lnSpc>
              <a:spcBef>
                <a:spcPts val="114"/>
              </a:spcBef>
            </a:pPr>
            <a:r>
              <a:rPr dirty="0" sz="1400">
                <a:latin typeface="Times New Roman"/>
                <a:cs typeface="Times New Roman"/>
              </a:rPr>
              <a:t>Since </a:t>
            </a: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 </a:t>
            </a:r>
            <a:r>
              <a:rPr dirty="0" sz="1400">
                <a:latin typeface="Times New Roman"/>
                <a:cs typeface="Times New Roman"/>
              </a:rPr>
              <a:t>real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( , </a:t>
            </a:r>
            <a:r>
              <a:rPr dirty="0" sz="1400" spc="-5">
                <a:latin typeface="Times New Roman"/>
                <a:cs typeface="Times New Roman"/>
              </a:rPr>
              <a:t>which satisfies the polynomial  equation</a:t>
            </a:r>
            <a:r>
              <a:rPr dirty="0" sz="1400" spc="-5">
                <a:latin typeface="Times New Roman"/>
                <a:cs typeface="Times New Roman"/>
              </a:rPr>
              <a:t> ,or similar equations, the 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complex numbers is  introduced.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710"/>
              </a:lnSpc>
            </a:pPr>
            <a:r>
              <a:rPr dirty="0" sz="1400" spc="-5">
                <a:latin typeface="Times New Roman"/>
                <a:cs typeface="Times New Roman"/>
              </a:rPr>
              <a:t>The complex number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written in the </a:t>
            </a:r>
            <a:r>
              <a:rPr dirty="0" sz="1400">
                <a:latin typeface="Times New Roman"/>
                <a:cs typeface="Times New Roman"/>
              </a:rPr>
              <a:t>form of </a:t>
            </a:r>
            <a:r>
              <a:rPr dirty="0" sz="1400" spc="20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)  </a:t>
            </a:r>
            <a:r>
              <a:rPr dirty="0" baseline="1984" sz="2100">
                <a:latin typeface="Times New Roman"/>
                <a:cs typeface="Times New Roman"/>
              </a:rPr>
              <a:t>are </a:t>
            </a:r>
            <a:r>
              <a:rPr dirty="0" baseline="1984" sz="2100" spc="-7">
                <a:latin typeface="Times New Roman"/>
                <a:cs typeface="Times New Roman"/>
              </a:rPr>
              <a:t>real numbers and </a:t>
            </a:r>
            <a:r>
              <a:rPr dirty="0" baseline="1984" sz="2100">
                <a:latin typeface="Times New Roman"/>
                <a:cs typeface="Times New Roman"/>
              </a:rPr>
              <a:t>is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7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.</a:t>
            </a:r>
            <a:endParaRPr baseline="1984" sz="21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459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Properties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</a:t>
            </a:r>
            <a:r>
              <a:rPr dirty="0" u="heavy" sz="14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Number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complex numbers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82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10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 </a:t>
            </a:r>
            <a:r>
              <a:rPr dirty="0" baseline="2777" sz="1500" spc="-7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112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10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 </a:t>
            </a:r>
            <a:r>
              <a:rPr dirty="0" baseline="2777" sz="1500" spc="-7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127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r>
              <a:rPr dirty="0" sz="1000" spc="43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5">
                <a:latin typeface="Cambria Math"/>
                <a:cs typeface="Cambria Math"/>
              </a:rPr>
              <a:t> </a:t>
            </a: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24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74345">
              <a:lnSpc>
                <a:spcPct val="100000"/>
              </a:lnSpc>
              <a:spcBef>
                <a:spcPts val="340"/>
              </a:spcBef>
              <a:tabLst>
                <a:tab pos="1164590" algn="l"/>
                <a:tab pos="2666365" algn="l"/>
              </a:tabLst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50"/>
              </a:spcBef>
            </a:pPr>
            <a:r>
              <a:rPr dirty="0" sz="1400" spc="-5">
                <a:latin typeface="Times New Roman"/>
                <a:cs typeface="Times New Roman"/>
              </a:rPr>
              <a:t>The complex conjugate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1984" sz="2100" spc="48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Absolute value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complex number </a:t>
            </a:r>
            <a:r>
              <a:rPr dirty="0" sz="1400">
                <a:latin typeface="Times New Roman"/>
                <a:cs typeface="Times New Roman"/>
              </a:rPr>
              <a:t>[z = ] is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endParaRPr baseline="1984" sz="21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103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5000" sz="1500" spc="532">
                <a:latin typeface="Cambria Math"/>
                <a:cs typeface="Cambria Math"/>
              </a:rPr>
              <a:t> </a:t>
            </a:r>
            <a:r>
              <a:rPr dirty="0" baseline="25000" sz="1500">
                <a:latin typeface="Cambria Math"/>
                <a:cs typeface="Cambria Math"/>
              </a:rPr>
              <a:t> </a:t>
            </a:r>
            <a:r>
              <a:rPr dirty="0" baseline="25000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5000" sz="1500" spc="532">
                <a:latin typeface="Cambria Math"/>
                <a:cs typeface="Cambria Math"/>
              </a:rPr>
              <a:t> </a:t>
            </a:r>
            <a:endParaRPr baseline="25000" sz="15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5"/>
              </a:spcBef>
            </a:pPr>
            <a:r>
              <a:rPr dirty="0" sz="1400" spc="-5">
                <a:latin typeface="Times New Roman"/>
                <a:cs typeface="Times New Roman"/>
              </a:rPr>
              <a:t>The distance between two complex numbers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 &amp; [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1105"/>
              </a:spcBef>
            </a:pPr>
            <a:r>
              <a:rPr dirty="0" sz="1400">
                <a:latin typeface="Times New Roman"/>
                <a:cs typeface="Times New Roman"/>
              </a:rPr>
              <a:t>= ] is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baseline="-11904" sz="2100" spc="-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5000" sz="1500" spc="532">
                <a:latin typeface="Cambria Math"/>
                <a:cs typeface="Cambria Math"/>
              </a:rPr>
              <a:t> </a:t>
            </a:r>
            <a:r>
              <a:rPr dirty="0" baseline="25000" sz="1500">
                <a:latin typeface="Cambria Math"/>
                <a:cs typeface="Cambria Math"/>
              </a:rPr>
              <a:t> </a:t>
            </a:r>
            <a:r>
              <a:rPr dirty="0" baseline="25000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5000" sz="1500" spc="532">
                <a:latin typeface="Cambria Math"/>
                <a:cs typeface="Cambria Math"/>
              </a:rPr>
              <a:t> </a:t>
            </a:r>
            <a:endParaRPr baseline="25000" sz="15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944"/>
              </a:spcBef>
            </a:pPr>
            <a:r>
              <a:rPr dirty="0" sz="1400" spc="-5">
                <a:latin typeface="Times New Roman"/>
                <a:cs typeface="Times New Roman"/>
              </a:rPr>
              <a:t>The polar </a:t>
            </a:r>
            <a:r>
              <a:rPr dirty="0" sz="1400">
                <a:latin typeface="Times New Roman"/>
                <a:cs typeface="Times New Roman"/>
              </a:rPr>
              <a:t>form of the </a:t>
            </a:r>
            <a:r>
              <a:rPr dirty="0" sz="1400" spc="-5">
                <a:latin typeface="Times New Roman"/>
                <a:cs typeface="Times New Roman"/>
              </a:rPr>
              <a:t>complex number </a:t>
            </a:r>
            <a:r>
              <a:rPr dirty="0" sz="1400">
                <a:latin typeface="Times New Roman"/>
                <a:cs typeface="Times New Roman"/>
              </a:rPr>
              <a:t>[ is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sz="1400" spc="-5">
                <a:latin typeface="Times New Roman"/>
                <a:cs typeface="Times New Roman"/>
              </a:rPr>
              <a:t> where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36317" y="6976236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5" h="0">
                <a:moveTo>
                  <a:pt x="0" y="0"/>
                </a:moveTo>
                <a:lnTo>
                  <a:pt x="579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895725" y="7083932"/>
            <a:ext cx="104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08425" y="7076820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2"/>
                </a:moveTo>
                <a:lnTo>
                  <a:pt x="82296" y="12192"/>
                </a:lnTo>
                <a:lnTo>
                  <a:pt x="82296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86230" y="6943725"/>
            <a:ext cx="2491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7857" sz="21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61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baseline="47222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70330" y="736091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586230" y="7320152"/>
            <a:ext cx="1779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487">
                <a:latin typeface="Cambria Math"/>
                <a:cs typeface="Cambria Math"/>
              </a:rPr>
              <a:t> 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70330" y="7772400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86230" y="7620380"/>
            <a:ext cx="2162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>
                <a:latin typeface="Times New Roman"/>
                <a:cs typeface="Times New Roman"/>
              </a:rPr>
              <a:t>(</a:t>
            </a:r>
            <a:r>
              <a:rPr dirty="0" baseline="-35714" sz="2100" spc="322">
                <a:latin typeface="Cambria Math"/>
                <a:cs typeface="Cambria Math"/>
              </a:rPr>
              <a:t> </a:t>
            </a:r>
            <a:r>
              <a:rPr dirty="0" baseline="-35714" sz="2100" spc="412">
                <a:latin typeface="Cambria Math"/>
                <a:cs typeface="Cambria Math"/>
              </a:rPr>
              <a:t> </a:t>
            </a:r>
            <a:r>
              <a:rPr dirty="0" baseline="-19444" sz="1500" spc="637">
                <a:latin typeface="Cambria Math"/>
                <a:cs typeface="Cambria Math"/>
              </a:rPr>
              <a:t> </a:t>
            </a:r>
            <a:r>
              <a:rPr dirty="0" baseline="-19444" sz="1500">
                <a:latin typeface="Cambria Math"/>
                <a:cs typeface="Cambria Math"/>
              </a:rPr>
              <a:t> </a:t>
            </a:r>
            <a:r>
              <a:rPr dirty="0" baseline="-19444" sz="1500" spc="22">
                <a:latin typeface="Cambria Math"/>
                <a:cs typeface="Cambria Math"/>
              </a:rPr>
              <a:t> </a:t>
            </a:r>
            <a:r>
              <a:rPr dirty="0" baseline="-35714" sz="2100" spc="1110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  </a:t>
            </a:r>
            <a:r>
              <a:rPr dirty="0" baseline="-35714" sz="2100" spc="7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70330" y="8199119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86230" y="7741386"/>
            <a:ext cx="3928745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536575">
              <a:lnSpc>
                <a:spcPct val="100000"/>
              </a:lnSpc>
              <a:spcBef>
                <a:spcPts val="900"/>
              </a:spcBef>
            </a:pPr>
            <a:r>
              <a:rPr dirty="0" baseline="33730" sz="2100">
                <a:latin typeface="Cambria Math"/>
                <a:cs typeface="Cambria Math"/>
              </a:rPr>
              <a:t>{ </a:t>
            </a:r>
            <a:r>
              <a:rPr dirty="0" baseline="33730" sz="2100" spc="4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397">
                <a:latin typeface="Cambria Math"/>
                <a:cs typeface="Cambria Math"/>
              </a:rPr>
              <a:t> </a:t>
            </a:r>
            <a:r>
              <a:rPr dirty="0" baseline="27777" sz="1500" spc="270">
                <a:latin typeface="Cambria Math"/>
                <a:cs typeface="Cambria Math"/>
              </a:rPr>
              <a:t> </a:t>
            </a:r>
            <a:r>
              <a:rPr dirty="0" baseline="27777" sz="1500" spc="55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baseline="27777" sz="1500" spc="284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370330" y="8538844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586230" y="8498585"/>
            <a:ext cx="2510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baseline="47222" sz="1500" spc="419">
                <a:latin typeface="Cambria Math"/>
                <a:cs typeface="Cambria Math"/>
              </a:rPr>
              <a:t> </a:t>
            </a:r>
            <a:r>
              <a:rPr dirty="0" baseline="41666" sz="1200" spc="450">
                <a:latin typeface="Cambria Math"/>
                <a:cs typeface="Cambria Math"/>
              </a:rPr>
              <a:t>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958716" y="8639301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 h="0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946016" y="8640317"/>
            <a:ext cx="542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413384" algn="l"/>
              </a:tabLst>
            </a:pP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r>
              <a:rPr dirty="0" baseline="-13888" sz="1200">
                <a:latin typeface="Cambria Math"/>
                <a:cs typeface="Cambria Math"/>
              </a:rPr>
              <a:t>	</a:t>
            </a:r>
            <a:r>
              <a:rPr dirty="0" sz="1000" spc="20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359528" y="863930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163948" y="8433053"/>
            <a:ext cx="99568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120">
                <a:latin typeface="Cambria Math"/>
                <a:cs typeface="Cambria Math"/>
              </a:rPr>
              <a:t> </a:t>
            </a:r>
            <a:r>
              <a:rPr dirty="0" baseline="16666" sz="1500" spc="307">
                <a:latin typeface="Cambria Math"/>
                <a:cs typeface="Cambria Math"/>
              </a:rPr>
              <a:t> </a:t>
            </a:r>
            <a:r>
              <a:rPr dirty="0" baseline="6944" sz="1200" spc="450">
                <a:latin typeface="Cambria Math"/>
                <a:cs typeface="Cambria Math"/>
              </a:rPr>
              <a:t> </a:t>
            </a:r>
            <a:r>
              <a:rPr dirty="0" baseline="6944" sz="1200">
                <a:latin typeface="Cambria Math"/>
                <a:cs typeface="Cambria Math"/>
              </a:rPr>
              <a:t> </a:t>
            </a:r>
            <a:r>
              <a:rPr dirty="0" baseline="6944" sz="1200" spc="-135">
                <a:latin typeface="Cambria Math"/>
                <a:cs typeface="Cambria Math"/>
              </a:rPr>
              <a:t> </a:t>
            </a:r>
            <a:r>
              <a:rPr dirty="0" baseline="-19841" sz="2100" spc="682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-13888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-13888" sz="1200" spc="502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370330" y="8936990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586230" y="8896350"/>
            <a:ext cx="22853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27777" sz="1500" spc="540">
                <a:latin typeface="Cambria Math"/>
                <a:cs typeface="Cambria Math"/>
              </a:rPr>
              <a:t>  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5778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240891"/>
            <a:ext cx="127444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325"/>
              </a:spcBef>
              <a:tabLst>
                <a:tab pos="452755" algn="l"/>
              </a:tabLst>
            </a:pP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48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2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82166" y="1557781"/>
            <a:ext cx="814705" cy="0"/>
          </a:xfrm>
          <a:custGeom>
            <a:avLst/>
            <a:gdLst/>
            <a:ahLst/>
            <a:cxnLst/>
            <a:rect l="l" t="t" r="r" b="b"/>
            <a:pathLst>
              <a:path w="814705" h="0">
                <a:moveTo>
                  <a:pt x="0" y="0"/>
                </a:moveTo>
                <a:lnTo>
                  <a:pt x="814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95960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1910" y="1783434"/>
            <a:ext cx="83375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24610" y="2100325"/>
            <a:ext cx="814069" cy="0"/>
          </a:xfrm>
          <a:custGeom>
            <a:avLst/>
            <a:gdLst/>
            <a:ahLst/>
            <a:cxnLst/>
            <a:rect l="l" t="t" r="r" b="b"/>
            <a:pathLst>
              <a:path w="814069" h="0">
                <a:moveTo>
                  <a:pt x="0" y="0"/>
                </a:moveTo>
                <a:lnTo>
                  <a:pt x="8138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41780" y="264744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2371089"/>
            <a:ext cx="1209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77594" y="2647441"/>
            <a:ext cx="814705" cy="0"/>
          </a:xfrm>
          <a:custGeom>
            <a:avLst/>
            <a:gdLst/>
            <a:ahLst/>
            <a:cxnLst/>
            <a:rect l="l" t="t" r="r" b="b"/>
            <a:pathLst>
              <a:path w="814705" h="0">
                <a:moveTo>
                  <a:pt x="0" y="0"/>
                </a:moveTo>
                <a:lnTo>
                  <a:pt x="814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304926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2551531"/>
            <a:ext cx="1269365" cy="601980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85"/>
              </a:spcBef>
              <a:tabLst>
                <a:tab pos="435609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2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algn="ctr" marR="62865">
              <a:lnSpc>
                <a:spcPct val="100000"/>
              </a:lnSpc>
              <a:spcBef>
                <a:spcPts val="59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1910" y="3168142"/>
            <a:ext cx="83375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24610" y="3189985"/>
            <a:ext cx="814069" cy="0"/>
          </a:xfrm>
          <a:custGeom>
            <a:avLst/>
            <a:gdLst/>
            <a:ahLst/>
            <a:cxnLst/>
            <a:rect l="l" t="t" r="r" b="b"/>
            <a:pathLst>
              <a:path w="814069" h="0">
                <a:moveTo>
                  <a:pt x="0" y="0"/>
                </a:moveTo>
                <a:lnTo>
                  <a:pt x="813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32230" y="373900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72666" y="373900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79014" y="373900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82519" y="3739006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3422117"/>
            <a:ext cx="5306060" cy="11442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742">
                <a:latin typeface="Cambria Math"/>
                <a:cs typeface="Cambria Math"/>
              </a:rPr>
              <a:t> </a:t>
            </a:r>
            <a:r>
              <a:rPr dirty="0" baseline="-41666" sz="2100" spc="742">
                <a:latin typeface="Cambria Math"/>
                <a:cs typeface="Cambria Math"/>
              </a:rPr>
              <a:t> </a:t>
            </a:r>
            <a:r>
              <a:rPr dirty="0" baseline="-41666" sz="2100" spc="1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-41666" sz="2100" spc="98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-12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05740">
              <a:lnSpc>
                <a:spcPct val="100000"/>
              </a:lnSpc>
              <a:spcBef>
                <a:spcPts val="325"/>
              </a:spcBef>
              <a:tabLst>
                <a:tab pos="643255" algn="l"/>
                <a:tab pos="1151255" algn="l"/>
                <a:tab pos="175323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This means that the Cauchy-Riemann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satisfied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not only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all points,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point (0,</a:t>
            </a:r>
            <a:r>
              <a:rPr dirty="0" sz="1400">
                <a:latin typeface="Times New Roman"/>
                <a:cs typeface="Times New Roman"/>
              </a:rPr>
              <a:t> 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56739" y="4821046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44039" y="4828158"/>
            <a:ext cx="6076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8784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80410" y="4827142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29080" y="4686426"/>
            <a:ext cx="22269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baseline="33730" sz="2100" spc="4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baseline="47222" sz="1500" spc="622">
                <a:latin typeface="Cambria Math"/>
                <a:cs typeface="Cambria Math"/>
              </a:rPr>
              <a:t> </a:t>
            </a:r>
            <a:r>
              <a:rPr dirty="0" baseline="47222" sz="1500" spc="63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4619" y="4790058"/>
            <a:ext cx="1670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76651" y="4827142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07486" y="5237098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035935" y="5238114"/>
            <a:ext cx="6559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1965" algn="l"/>
              </a:tabLst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	</a:t>
            </a: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18027" y="5237098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8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5096382"/>
            <a:ext cx="29648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Similarly </a:t>
            </a:r>
            <a:r>
              <a:rPr dirty="0" sz="1400">
                <a:latin typeface="Times New Roman"/>
                <a:cs typeface="Times New Roman"/>
              </a:rPr>
              <a:t>at →</a:t>
            </a:r>
            <a:r>
              <a:rPr dirty="0" baseline="33730" sz="2100" spc="39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baseline="47222" sz="1500" spc="555">
                <a:latin typeface="Cambria Math"/>
                <a:cs typeface="Cambria Math"/>
              </a:rPr>
              <a:t> </a:t>
            </a:r>
            <a:r>
              <a:rPr dirty="0" baseline="47222" sz="1500" spc="56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09440" y="5200014"/>
            <a:ext cx="17208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14521" y="5237098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141780" y="5740019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82166" y="5740019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088133" y="5740019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692019" y="5740019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5423128"/>
            <a:ext cx="5304790" cy="842644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-41666" sz="2100" spc="98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325"/>
              </a:spcBef>
              <a:tabLst>
                <a:tab pos="452755" algn="l"/>
                <a:tab pos="960119" algn="l"/>
                <a:tab pos="156273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Cauchy-Riemann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fully </a:t>
            </a:r>
            <a:r>
              <a:rPr dirty="0" sz="1400">
                <a:latin typeface="Times New Roman"/>
                <a:cs typeface="Times New Roman"/>
              </a:rPr>
              <a:t>satisfied,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204339" y="6519036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80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29080" y="6384416"/>
            <a:ext cx="34867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analytic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point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6480309"/>
            <a:ext cx="2648585" cy="111125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R="411480">
              <a:lnSpc>
                <a:spcPct val="100000"/>
              </a:lnSpc>
              <a:spcBef>
                <a:spcPts val="455"/>
              </a:spcBef>
            </a:pP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509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Some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Important</a:t>
            </a:r>
            <a:r>
              <a:rPr dirty="0" u="heavy" sz="1400" spc="-5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Harmonic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Re </a:t>
            </a:r>
            <a:r>
              <a:rPr dirty="0" sz="1400" spc="-5">
                <a:latin typeface="Times New Roman"/>
                <a:cs typeface="Times New Roman"/>
              </a:rPr>
              <a:t>call Cauchy-Riemann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141780" y="792416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7647813"/>
            <a:ext cx="666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32128" y="7902320"/>
            <a:ext cx="666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9580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582166" y="7924164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235835" y="7783448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141780" y="8470138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8152485"/>
            <a:ext cx="829944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325"/>
              </a:spcBef>
              <a:tabLst>
                <a:tab pos="615950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45233" y="8470138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202307" y="8329421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8662263"/>
            <a:ext cx="5304155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0345">
              <a:lnSpc>
                <a:spcPct val="1443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Derive </a:t>
            </a:r>
            <a:r>
              <a:rPr dirty="0" sz="1400" spc="-5">
                <a:latin typeface="Times New Roman"/>
                <a:cs typeface="Times New Roman"/>
              </a:rPr>
              <a:t>the two sides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 (3) with respect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 sides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625722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79117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302765"/>
            <a:ext cx="89852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597535" algn="l"/>
              </a:tabLst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69033" y="1579117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 h="0">
                <a:moveTo>
                  <a:pt x="0" y="0"/>
                </a:moveTo>
                <a:lnTo>
                  <a:pt x="4053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22347" y="1438401"/>
            <a:ext cx="862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41780" y="2146045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1458822"/>
            <a:ext cx="106172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2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48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2180"/>
              </a:spcBef>
              <a:tabLst>
                <a:tab pos="760730" algn="l"/>
              </a:tabLst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124201"/>
            <a:ext cx="1119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2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33626" y="214604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1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88819" y="2005330"/>
            <a:ext cx="8616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41780" y="3017773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32101" y="3017773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41780" y="499173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07361" y="4991734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4" h="0">
                <a:moveTo>
                  <a:pt x="0" y="0"/>
                </a:moveTo>
                <a:lnTo>
                  <a:pt x="2959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141780" y="557695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67738" y="5576950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4" h="0">
                <a:moveTo>
                  <a:pt x="0" y="0"/>
                </a:moveTo>
                <a:lnTo>
                  <a:pt x="2974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27782" y="7860156"/>
            <a:ext cx="486409" cy="0"/>
          </a:xfrm>
          <a:custGeom>
            <a:avLst/>
            <a:gdLst/>
            <a:ahLst/>
            <a:cxnLst/>
            <a:rect l="l" t="t" r="r" b="b"/>
            <a:pathLst>
              <a:path w="486410" h="0">
                <a:moveTo>
                  <a:pt x="0" y="0"/>
                </a:moveTo>
                <a:lnTo>
                  <a:pt x="4861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2327503"/>
            <a:ext cx="5304155" cy="738314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Times New Roman"/>
                <a:cs typeface="Times New Roman"/>
              </a:rPr>
              <a:t>From (10) &amp; </a:t>
            </a:r>
            <a:r>
              <a:rPr dirty="0" sz="1400" spc="-5">
                <a:latin typeface="Times New Roman"/>
                <a:cs typeface="Times New Roman"/>
              </a:rPr>
              <a:t>(11)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be found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02945" algn="l"/>
              </a:tabLst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2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112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marL="12700" marR="574675">
              <a:lnSpc>
                <a:spcPct val="144500"/>
              </a:lnSpc>
              <a:spcBef>
                <a:spcPts val="72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9</a:t>
            </a:r>
            <a:r>
              <a:rPr dirty="0" sz="1400">
                <a:latin typeface="Times New Roman"/>
                <a:cs typeface="Times New Roman"/>
              </a:rPr>
              <a:t>/ if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harmonic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not? 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then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  <a:spcBef>
                <a:spcPts val="1235"/>
              </a:spcBef>
              <a:tabLst>
                <a:tab pos="878205" algn="l"/>
              </a:tabLst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500">
                <a:latin typeface="Cambria Math"/>
                <a:cs typeface="Cambria Math"/>
              </a:rPr>
              <a:t>	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22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ts val="1375"/>
              </a:lnSpc>
            </a:pPr>
            <a:r>
              <a:rPr dirty="0" baseline="-37698" sz="2100" spc="705">
                <a:latin typeface="Cambria Math"/>
                <a:cs typeface="Cambria Math"/>
              </a:rPr>
              <a:t>  </a:t>
            </a:r>
            <a:r>
              <a:rPr dirty="0" baseline="-37698" sz="2100" spc="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-37698" sz="2100" spc="832">
                <a:latin typeface="Cambria Math"/>
                <a:cs typeface="Cambria Math"/>
              </a:rPr>
              <a:t> </a:t>
            </a:r>
            <a:r>
              <a:rPr dirty="0" baseline="-37698" sz="2100" spc="772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</a:t>
            </a:r>
            <a:r>
              <a:rPr dirty="0" baseline="-27777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  <a:spcBef>
                <a:spcPts val="1860"/>
              </a:spcBef>
              <a:tabLst>
                <a:tab pos="840105" algn="l"/>
              </a:tabLst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500">
                <a:latin typeface="Cambria Math"/>
                <a:cs typeface="Cambria Math"/>
              </a:rPr>
              <a:t>	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ts val="1375"/>
              </a:lnSpc>
            </a:pPr>
            <a:r>
              <a:rPr dirty="0" baseline="-37698" sz="2100" spc="735">
                <a:latin typeface="Cambria Math"/>
                <a:cs typeface="Cambria Math"/>
              </a:rPr>
              <a:t>  </a:t>
            </a:r>
            <a:r>
              <a:rPr dirty="0" baseline="-37698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-37698" sz="2100" spc="832">
                <a:latin typeface="Cambria Math"/>
                <a:cs typeface="Cambria Math"/>
              </a:rPr>
              <a:t> </a:t>
            </a:r>
            <a:r>
              <a:rPr dirty="0" baseline="-37698" sz="2100" spc="810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</a:t>
            </a:r>
            <a:r>
              <a:rPr dirty="0" baseline="-27777" sz="15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harmonic.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580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if 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5">
                <a:latin typeface="Times New Roman"/>
                <a:cs typeface="Times New Roman"/>
              </a:rPr>
              <a:t>acomplex number and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],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function is  harmonic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64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 and find prove that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harmonic  function, and find </a:t>
            </a:r>
            <a:r>
              <a:rPr dirty="0" sz="1400" spc="-10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1190"/>
              </a:lnSpc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baseline="33730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harmonic function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not,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68605">
              <a:lnSpc>
                <a:spcPts val="590"/>
              </a:lnSpc>
            </a:pPr>
            <a:r>
              <a:rPr dirty="0" sz="90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Elementary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ct val="144300"/>
              </a:lnSpc>
              <a:spcBef>
                <a:spcPts val="1035"/>
              </a:spcBef>
            </a:pP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exponential function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analytic function, to  prove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If →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625722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53919" y="148767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95292" y="148767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35986" y="2046985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40784" y="204698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346961"/>
            <a:ext cx="4091304" cy="221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baseline="1984" sz="2100" spc="38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622">
                <a:latin typeface="Cambria Math"/>
                <a:cs typeface="Cambria Math"/>
              </a:rPr>
              <a:t> </a:t>
            </a:r>
            <a:r>
              <a:rPr dirty="0" baseline="47222" sz="1500" spc="63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67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527810">
              <a:lnSpc>
                <a:spcPts val="915"/>
              </a:lnSpc>
              <a:tabLst>
                <a:tab pos="2865755" algn="l"/>
              </a:tabLst>
            </a:pP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  <a:spcBef>
                <a:spcPts val="835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127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7222" sz="1500" spc="555">
                <a:latin typeface="Cambria Math"/>
                <a:cs typeface="Cambria Math"/>
              </a:rPr>
              <a:t> </a:t>
            </a:r>
            <a:r>
              <a:rPr dirty="0" baseline="47222" sz="1500" spc="56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3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47222" sz="1500" spc="555">
                <a:latin typeface="Cambria Math"/>
                <a:cs typeface="Cambria Math"/>
              </a:rPr>
              <a:t> </a:t>
            </a:r>
            <a:r>
              <a:rPr dirty="0" baseline="47222" sz="1500" spc="56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algn="ctr" marR="3175">
              <a:lnSpc>
                <a:spcPts val="915"/>
              </a:lnSpc>
              <a:tabLst>
                <a:tab pos="1304290" algn="l"/>
              </a:tabLst>
            </a:pP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Integration</a:t>
            </a:r>
            <a:endParaRPr sz="1600">
              <a:latin typeface="Times New Roman"/>
              <a:cs typeface="Times New Roman"/>
            </a:endParaRPr>
          </a:p>
          <a:p>
            <a:pPr marL="240665" marR="5080" indent="-228600">
              <a:lnSpc>
                <a:spcPct val="202900"/>
              </a:lnSpc>
              <a:spcBef>
                <a:spcPts val="9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section, two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illustrated  </a:t>
            </a: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Line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integral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3758310"/>
            <a:ext cx="1492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Which is denoted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4259706"/>
            <a:ext cx="10020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Or</a:t>
            </a:r>
            <a:r>
              <a:rPr dirty="0" baseline="3968" sz="2100" spc="-2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562">
                <a:latin typeface="Cambria Math"/>
                <a:cs typeface="Cambria Math"/>
              </a:rPr>
              <a:t> </a:t>
            </a:r>
            <a:r>
              <a:rPr dirty="0" baseline="50000" sz="1500" spc="52">
                <a:latin typeface="Cambria Math"/>
                <a:cs typeface="Cambria Math"/>
              </a:rPr>
              <a:t> </a:t>
            </a:r>
            <a:r>
              <a:rPr dirty="0" baseline="3968" sz="2100" spc="750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59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29258" y="4375530"/>
            <a:ext cx="104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4719954"/>
            <a:ext cx="3789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41498" y="5186410"/>
            <a:ext cx="10096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51582" y="6055344"/>
            <a:ext cx="10096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9027414"/>
            <a:ext cx="4378325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3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3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 spc="13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87167" y="3880230"/>
            <a:ext cx="775335" cy="356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00"/>
              </a:spcBef>
            </a:pPr>
            <a:r>
              <a:rPr dirty="0" sz="1100" spc="245">
                <a:latin typeface="Cambria Math"/>
                <a:cs typeface="Cambria Math"/>
              </a:rPr>
              <a:t>∫   </a:t>
            </a:r>
            <a:r>
              <a:rPr dirty="0" sz="1100" spc="-120">
                <a:latin typeface="Cambria Math"/>
                <a:cs typeface="Cambria Math"/>
              </a:rPr>
              <a:t> </a:t>
            </a:r>
            <a:r>
              <a:rPr dirty="0" baseline="1984" sz="2100" spc="75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577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637">
                <a:latin typeface="Cambria Math"/>
                <a:cs typeface="Cambria Math"/>
              </a:rPr>
              <a:t>  </a:t>
            </a:r>
            <a:endParaRPr baseline="1984" sz="2100">
              <a:latin typeface="Cambria Math"/>
              <a:cs typeface="Cambria Math"/>
            </a:endParaRPr>
          </a:p>
          <a:p>
            <a:pPr marL="73025">
              <a:lnSpc>
                <a:spcPts val="940"/>
              </a:lnSpc>
            </a:pPr>
            <a:r>
              <a:rPr dirty="0" sz="800" spc="22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27377" y="5366130"/>
            <a:ext cx="7747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22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03070" y="5124449"/>
            <a:ext cx="706755" cy="342900"/>
          </a:xfrm>
          <a:custGeom>
            <a:avLst/>
            <a:gdLst/>
            <a:ahLst/>
            <a:cxnLst/>
            <a:rect l="l" t="t" r="r" b="b"/>
            <a:pathLst>
              <a:path w="706755" h="342900">
                <a:moveTo>
                  <a:pt x="0" y="342900"/>
                </a:moveTo>
                <a:lnTo>
                  <a:pt x="706755" y="342900"/>
                </a:lnTo>
                <a:lnTo>
                  <a:pt x="706755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9080" y="5157342"/>
            <a:ext cx="1212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9580" algn="l"/>
              </a:tabLst>
            </a:pPr>
            <a:r>
              <a:rPr dirty="0" sz="1400">
                <a:latin typeface="Times New Roman"/>
                <a:cs typeface="Times New Roman"/>
              </a:rPr>
              <a:t>→	</a:t>
            </a:r>
            <a:r>
              <a:rPr dirty="0" sz="1100" spc="245">
                <a:latin typeface="Cambria Math"/>
                <a:cs typeface="Cambria Math"/>
              </a:rPr>
              <a:t>∫   </a:t>
            </a:r>
            <a:r>
              <a:rPr dirty="0" sz="1100" spc="-120">
                <a:latin typeface="Cambria Math"/>
                <a:cs typeface="Cambria Math"/>
              </a:rPr>
              <a:t> </a:t>
            </a:r>
            <a:r>
              <a:rPr dirty="0" baseline="1984" sz="2100" spc="75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577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637">
                <a:latin typeface="Cambria Math"/>
                <a:cs typeface="Cambria Math"/>
              </a:rPr>
              <a:t> 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22245" y="4933949"/>
            <a:ext cx="238125" cy="152400"/>
          </a:xfrm>
          <a:custGeom>
            <a:avLst/>
            <a:gdLst/>
            <a:ahLst/>
            <a:cxnLst/>
            <a:rect l="l" t="t" r="r" b="b"/>
            <a:pathLst>
              <a:path w="238125" h="152400">
                <a:moveTo>
                  <a:pt x="0" y="152400"/>
                </a:moveTo>
                <a:lnTo>
                  <a:pt x="238125" y="152400"/>
                </a:lnTo>
                <a:lnTo>
                  <a:pt x="23812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586354" y="5119242"/>
            <a:ext cx="1710689" cy="356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05"/>
              </a:spcBef>
            </a:pPr>
            <a:r>
              <a:rPr dirty="0" sz="1100" spc="245">
                <a:latin typeface="Cambria Math"/>
                <a:cs typeface="Cambria Math"/>
              </a:rPr>
              <a:t>∫   </a:t>
            </a:r>
            <a:r>
              <a:rPr dirty="0" sz="1100" spc="-12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742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480">
                <a:latin typeface="Cambria Math"/>
                <a:cs typeface="Cambria Math"/>
              </a:rPr>
              <a:t> </a:t>
            </a:r>
            <a:r>
              <a:rPr dirty="0" baseline="1984" sz="2100" spc="547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705">
                <a:latin typeface="Cambria Math"/>
                <a:cs typeface="Cambria Math"/>
              </a:rPr>
              <a:t>  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569">
                <a:latin typeface="Cambria Math"/>
                <a:cs typeface="Cambria Math"/>
              </a:rPr>
              <a:t>  </a:t>
            </a:r>
            <a:r>
              <a:rPr dirty="0" baseline="1984" sz="2100" spc="637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73025">
              <a:lnSpc>
                <a:spcPts val="940"/>
              </a:lnSpc>
            </a:pPr>
            <a:r>
              <a:rPr dirty="0" sz="800" spc="22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26870" y="5981699"/>
            <a:ext cx="706755" cy="342900"/>
          </a:xfrm>
          <a:custGeom>
            <a:avLst/>
            <a:gdLst/>
            <a:ahLst/>
            <a:cxnLst/>
            <a:rect l="l" t="t" r="r" b="b"/>
            <a:pathLst>
              <a:path w="706755" h="342900">
                <a:moveTo>
                  <a:pt x="0" y="342900"/>
                </a:moveTo>
                <a:lnTo>
                  <a:pt x="706755" y="342900"/>
                </a:lnTo>
                <a:lnTo>
                  <a:pt x="706755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490217" y="6014084"/>
            <a:ext cx="775335" cy="356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05"/>
              </a:spcBef>
            </a:pPr>
            <a:r>
              <a:rPr dirty="0" sz="1100" spc="245">
                <a:latin typeface="Cambria Math"/>
                <a:cs typeface="Cambria Math"/>
              </a:rPr>
              <a:t>∫   </a:t>
            </a:r>
            <a:r>
              <a:rPr dirty="0" sz="1100" spc="-120">
                <a:latin typeface="Cambria Math"/>
                <a:cs typeface="Cambria Math"/>
              </a:rPr>
              <a:t> </a:t>
            </a:r>
            <a:r>
              <a:rPr dirty="0" baseline="1984" sz="2100" spc="75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577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637">
                <a:latin typeface="Cambria Math"/>
                <a:cs typeface="Cambria Math"/>
              </a:rPr>
              <a:t>  </a:t>
            </a:r>
            <a:endParaRPr baseline="1984" sz="2100">
              <a:latin typeface="Cambria Math"/>
              <a:cs typeface="Cambria Math"/>
            </a:endParaRPr>
          </a:p>
          <a:p>
            <a:pPr marL="73025">
              <a:lnSpc>
                <a:spcPts val="940"/>
              </a:lnSpc>
            </a:pPr>
            <a:r>
              <a:rPr dirty="0" sz="800" spc="22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10154" y="5985128"/>
            <a:ext cx="2586355" cy="356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05"/>
              </a:spcBef>
            </a:pPr>
            <a:r>
              <a:rPr dirty="0" sz="1100" spc="245">
                <a:latin typeface="Cambria Math"/>
                <a:cs typeface="Cambria Math"/>
              </a:rPr>
              <a:t>∫   </a:t>
            </a:r>
            <a:r>
              <a:rPr dirty="0" sz="1100" spc="-12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719">
                <a:latin typeface="Cambria Math"/>
                <a:cs typeface="Cambria Math"/>
              </a:rPr>
              <a:t>   </a:t>
            </a:r>
            <a:r>
              <a:rPr dirty="0" baseline="1984" sz="2100" spc="30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735">
                <a:latin typeface="Cambria Math"/>
                <a:cs typeface="Cambria Math"/>
              </a:rPr>
              <a:t> </a:t>
            </a:r>
            <a:r>
              <a:rPr dirty="0" baseline="1984" sz="2100" spc="765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32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735">
                <a:latin typeface="Cambria Math"/>
                <a:cs typeface="Cambria Math"/>
              </a:rPr>
              <a:t>   </a:t>
            </a:r>
            <a:r>
              <a:rPr dirty="0" baseline="1984" sz="2100" spc="1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705">
                <a:latin typeface="Cambria Math"/>
                <a:cs typeface="Cambria Math"/>
              </a:rPr>
              <a:t> </a:t>
            </a:r>
            <a:r>
              <a:rPr dirty="0" baseline="1984" sz="2100" spc="77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73025">
              <a:lnSpc>
                <a:spcPts val="940"/>
              </a:lnSpc>
            </a:pPr>
            <a:r>
              <a:rPr dirty="0" sz="800" spc="22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941195" y="6305549"/>
            <a:ext cx="116205" cy="485775"/>
          </a:xfrm>
          <a:custGeom>
            <a:avLst/>
            <a:gdLst/>
            <a:ahLst/>
            <a:cxnLst/>
            <a:rect l="l" t="t" r="r" b="b"/>
            <a:pathLst>
              <a:path w="116205" h="485775">
                <a:moveTo>
                  <a:pt x="0" y="485775"/>
                </a:moveTo>
                <a:lnTo>
                  <a:pt x="116205" y="485775"/>
                </a:lnTo>
                <a:lnTo>
                  <a:pt x="116205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41195" y="6305549"/>
            <a:ext cx="116205" cy="485775"/>
          </a:xfrm>
          <a:custGeom>
            <a:avLst/>
            <a:gdLst/>
            <a:ahLst/>
            <a:cxnLst/>
            <a:rect l="l" t="t" r="r" b="b"/>
            <a:pathLst>
              <a:path w="116205" h="485775">
                <a:moveTo>
                  <a:pt x="0" y="485775"/>
                </a:moveTo>
                <a:lnTo>
                  <a:pt x="116205" y="485775"/>
                </a:lnTo>
                <a:lnTo>
                  <a:pt x="116205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6459092"/>
            <a:ext cx="4297045" cy="2442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/ find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baseline="15151" sz="1650" spc="397">
                <a:latin typeface="Cambria Math"/>
                <a:cs typeface="Cambria Math"/>
              </a:rPr>
              <a:t>∫</a:t>
            </a:r>
            <a:r>
              <a:rPr dirty="0" sz="1100" spc="26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from to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path: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path </a:t>
            </a:r>
            <a:r>
              <a:rPr dirty="0" sz="1400" spc="-10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changes </a:t>
            </a:r>
            <a:r>
              <a:rPr dirty="0" sz="1400">
                <a:latin typeface="Times New Roman"/>
                <a:cs typeface="Times New Roman"/>
              </a:rPr>
              <a:t>from (0) to (2) &amp; </a:t>
            </a:r>
            <a:r>
              <a:rPr dirty="0" sz="1400" spc="-5">
                <a:latin typeface="Times New Roman"/>
                <a:cs typeface="Times New Roman"/>
              </a:rPr>
              <a:t>remains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baseline="-19841" sz="2100" spc="750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25">
                <a:latin typeface="Cambria Math"/>
                <a:cs typeface="Cambria Math"/>
              </a:rPr>
              <a:t> </a:t>
            </a: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104">
                <a:latin typeface="Cambria Math"/>
                <a:cs typeface="Cambria Math"/>
              </a:rPr>
              <a:t> </a:t>
            </a:r>
            <a:r>
              <a:rPr dirty="0" baseline="-19841" sz="2100" spc="75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67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204267" y="7610157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035802" y="6678548"/>
            <a:ext cx="4445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+</a:t>
            </a:r>
            <a:r>
              <a:rPr dirty="0" sz="1400" spc="-5">
                <a:latin typeface="Calibri"/>
                <a:cs typeface="Calibri"/>
              </a:rPr>
              <a:t>j2)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247129" y="6938009"/>
            <a:ext cx="0" cy="720090"/>
          </a:xfrm>
          <a:custGeom>
            <a:avLst/>
            <a:gdLst/>
            <a:ahLst/>
            <a:cxnLst/>
            <a:rect l="l" t="t" r="r" b="b"/>
            <a:pathLst>
              <a:path w="0" h="720090">
                <a:moveTo>
                  <a:pt x="0" y="72009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199187" y="6904672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96025" y="6967219"/>
            <a:ext cx="76200" cy="654050"/>
          </a:xfrm>
          <a:custGeom>
            <a:avLst/>
            <a:gdLst/>
            <a:ahLst/>
            <a:cxnLst/>
            <a:rect l="l" t="t" r="r" b="b"/>
            <a:pathLst>
              <a:path w="76200" h="654050">
                <a:moveTo>
                  <a:pt x="41655" y="57149"/>
                </a:moveTo>
                <a:lnTo>
                  <a:pt x="34544" y="57149"/>
                </a:lnTo>
                <a:lnTo>
                  <a:pt x="31750" y="59943"/>
                </a:lnTo>
                <a:lnTo>
                  <a:pt x="31750" y="651255"/>
                </a:lnTo>
                <a:lnTo>
                  <a:pt x="34544" y="654049"/>
                </a:lnTo>
                <a:lnTo>
                  <a:pt x="41655" y="654049"/>
                </a:lnTo>
                <a:lnTo>
                  <a:pt x="44450" y="651255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65405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4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654050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6195821" y="771791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761354" y="7677150"/>
            <a:ext cx="366395" cy="76200"/>
          </a:xfrm>
          <a:custGeom>
            <a:avLst/>
            <a:gdLst/>
            <a:ahLst/>
            <a:cxnLst/>
            <a:rect l="l" t="t" r="r" b="b"/>
            <a:pathLst>
              <a:path w="366395" h="76200">
                <a:moveTo>
                  <a:pt x="290195" y="0"/>
                </a:moveTo>
                <a:lnTo>
                  <a:pt x="290195" y="76199"/>
                </a:lnTo>
                <a:lnTo>
                  <a:pt x="353695" y="44449"/>
                </a:lnTo>
                <a:lnTo>
                  <a:pt x="306450" y="44449"/>
                </a:lnTo>
                <a:lnTo>
                  <a:pt x="309245" y="41655"/>
                </a:lnTo>
                <a:lnTo>
                  <a:pt x="309245" y="34543"/>
                </a:lnTo>
                <a:lnTo>
                  <a:pt x="306450" y="31749"/>
                </a:lnTo>
                <a:lnTo>
                  <a:pt x="353695" y="31749"/>
                </a:lnTo>
                <a:lnTo>
                  <a:pt x="290195" y="0"/>
                </a:lnTo>
                <a:close/>
              </a:path>
              <a:path w="366395" h="76200">
                <a:moveTo>
                  <a:pt x="29019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90195" y="44449"/>
                </a:lnTo>
                <a:lnTo>
                  <a:pt x="290195" y="31749"/>
                </a:lnTo>
                <a:close/>
              </a:path>
              <a:path w="366395" h="76200">
                <a:moveTo>
                  <a:pt x="353695" y="31749"/>
                </a:moveTo>
                <a:lnTo>
                  <a:pt x="306450" y="31749"/>
                </a:lnTo>
                <a:lnTo>
                  <a:pt x="309245" y="34543"/>
                </a:lnTo>
                <a:lnTo>
                  <a:pt x="309245" y="41655"/>
                </a:lnTo>
                <a:lnTo>
                  <a:pt x="306450" y="44449"/>
                </a:lnTo>
                <a:lnTo>
                  <a:pt x="353695" y="44449"/>
                </a:lnTo>
                <a:lnTo>
                  <a:pt x="366395" y="38099"/>
                </a:lnTo>
                <a:lnTo>
                  <a:pt x="35369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942835" y="753351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16117" y="6352412"/>
            <a:ext cx="1257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486400" y="6591300"/>
            <a:ext cx="76200" cy="1676400"/>
          </a:xfrm>
          <a:custGeom>
            <a:avLst/>
            <a:gdLst/>
            <a:ahLst/>
            <a:cxnLst/>
            <a:rect l="l" t="t" r="r" b="b"/>
            <a:pathLst>
              <a:path w="76200" h="1676400">
                <a:moveTo>
                  <a:pt x="31750" y="1600200"/>
                </a:moveTo>
                <a:lnTo>
                  <a:pt x="0" y="1600200"/>
                </a:lnTo>
                <a:lnTo>
                  <a:pt x="38100" y="1676400"/>
                </a:lnTo>
                <a:lnTo>
                  <a:pt x="66675" y="1619250"/>
                </a:lnTo>
                <a:lnTo>
                  <a:pt x="34544" y="1619250"/>
                </a:lnTo>
                <a:lnTo>
                  <a:pt x="31750" y="1616456"/>
                </a:lnTo>
                <a:lnTo>
                  <a:pt x="31750" y="1600200"/>
                </a:lnTo>
                <a:close/>
              </a:path>
              <a:path w="76200" h="1676400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1616456"/>
                </a:lnTo>
                <a:lnTo>
                  <a:pt x="34544" y="1619250"/>
                </a:lnTo>
                <a:lnTo>
                  <a:pt x="41655" y="1619250"/>
                </a:lnTo>
                <a:lnTo>
                  <a:pt x="44450" y="161645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676400">
                <a:moveTo>
                  <a:pt x="76200" y="1600200"/>
                </a:moveTo>
                <a:lnTo>
                  <a:pt x="44450" y="1600200"/>
                </a:lnTo>
                <a:lnTo>
                  <a:pt x="44450" y="1616456"/>
                </a:lnTo>
                <a:lnTo>
                  <a:pt x="41655" y="1619250"/>
                </a:lnTo>
                <a:lnTo>
                  <a:pt x="66675" y="1619250"/>
                </a:lnTo>
                <a:lnTo>
                  <a:pt x="76200" y="1600200"/>
                </a:lnTo>
                <a:close/>
              </a:path>
              <a:path w="76200" h="16764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67640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28795" y="7620000"/>
            <a:ext cx="2520315" cy="76200"/>
          </a:xfrm>
          <a:custGeom>
            <a:avLst/>
            <a:gdLst/>
            <a:ahLst/>
            <a:cxnLst/>
            <a:rect l="l" t="t" r="r" b="b"/>
            <a:pathLst>
              <a:path w="2520315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59943" y="44449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2520315" h="76200">
                <a:moveTo>
                  <a:pt x="2444114" y="0"/>
                </a:moveTo>
                <a:lnTo>
                  <a:pt x="2444114" y="76199"/>
                </a:lnTo>
                <a:lnTo>
                  <a:pt x="2507614" y="44449"/>
                </a:lnTo>
                <a:lnTo>
                  <a:pt x="2460371" y="44449"/>
                </a:lnTo>
                <a:lnTo>
                  <a:pt x="2463164" y="41655"/>
                </a:lnTo>
                <a:lnTo>
                  <a:pt x="2463164" y="34543"/>
                </a:lnTo>
                <a:lnTo>
                  <a:pt x="2460371" y="31749"/>
                </a:lnTo>
                <a:lnTo>
                  <a:pt x="2507614" y="31749"/>
                </a:lnTo>
                <a:lnTo>
                  <a:pt x="2444114" y="0"/>
                </a:lnTo>
                <a:close/>
              </a:path>
              <a:path w="2520315" h="76200">
                <a:moveTo>
                  <a:pt x="76200" y="31749"/>
                </a:moveTo>
                <a:lnTo>
                  <a:pt x="59943" y="31749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2520315" h="76200">
                <a:moveTo>
                  <a:pt x="2444114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2444114" y="44449"/>
                </a:lnTo>
                <a:lnTo>
                  <a:pt x="2444114" y="31749"/>
                </a:lnTo>
                <a:close/>
              </a:path>
              <a:path w="2520315" h="76200">
                <a:moveTo>
                  <a:pt x="2507614" y="31749"/>
                </a:moveTo>
                <a:lnTo>
                  <a:pt x="2460371" y="31749"/>
                </a:lnTo>
                <a:lnTo>
                  <a:pt x="2463164" y="34543"/>
                </a:lnTo>
                <a:lnTo>
                  <a:pt x="2463164" y="41655"/>
                </a:lnTo>
                <a:lnTo>
                  <a:pt x="2460371" y="44449"/>
                </a:lnTo>
                <a:lnTo>
                  <a:pt x="2507614" y="44449"/>
                </a:lnTo>
                <a:lnTo>
                  <a:pt x="2520314" y="38099"/>
                </a:lnTo>
                <a:lnTo>
                  <a:pt x="250761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417058" y="8347709"/>
            <a:ext cx="515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54582"/>
            <a:ext cx="5235575" cy="293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330">
                <a:latin typeface="Cambria Math"/>
                <a:cs typeface="Cambria Math"/>
              </a:rPr>
              <a:t> </a:t>
            </a:r>
            <a:r>
              <a:rPr dirty="0" baseline="3968" sz="2100" spc="17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 spc="24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+</a:t>
            </a:r>
            <a:r>
              <a:rPr dirty="0" baseline="3968" sz="2100" spc="750">
                <a:latin typeface="Cambria Math"/>
                <a:cs typeface="Cambria Math"/>
              </a:rPr>
              <a:t> </a:t>
            </a:r>
            <a:r>
              <a:rPr dirty="0" baseline="33333" sz="1500" spc="547">
                <a:latin typeface="Cambria Math"/>
                <a:cs typeface="Cambria Math"/>
              </a:rPr>
              <a:t> </a:t>
            </a:r>
            <a:r>
              <a:rPr dirty="0" baseline="33333" sz="1500" spc="135">
                <a:latin typeface="Cambria Math"/>
                <a:cs typeface="Cambria Math"/>
              </a:rPr>
              <a:t> </a:t>
            </a:r>
            <a:r>
              <a:rPr dirty="0" baseline="3968" sz="2100" spc="419">
                <a:latin typeface="Cambria Math"/>
                <a:cs typeface="Cambria Math"/>
              </a:rPr>
              <a:t> 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3968" sz="2100" spc="270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  <a:p>
            <a:pPr marL="385445">
              <a:lnSpc>
                <a:spcPct val="100000"/>
              </a:lnSpc>
              <a:spcBef>
                <a:spcPts val="225"/>
              </a:spcBef>
              <a:tabLst>
                <a:tab pos="307784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8194" y="191693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801113"/>
            <a:ext cx="748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7">
                <a:latin typeface="Cambria Math"/>
                <a:cs typeface="Cambria Math"/>
              </a:rPr>
              <a:t> </a:t>
            </a:r>
            <a:r>
              <a:rPr dirty="0" baseline="3968" sz="2100" spc="750">
                <a:latin typeface="Cambria Math"/>
                <a:cs typeface="Cambria Math"/>
              </a:rPr>
              <a:t> </a:t>
            </a:r>
            <a:r>
              <a:rPr dirty="0" baseline="33333" sz="1500" spc="547">
                <a:latin typeface="Cambria Math"/>
                <a:cs typeface="Cambria Math"/>
              </a:rPr>
              <a:t> </a:t>
            </a:r>
            <a:r>
              <a:rPr dirty="0" baseline="33333" sz="1500" spc="112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2194306"/>
            <a:ext cx="51180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667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285745"/>
            <a:ext cx="1775460" cy="12484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545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(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second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path: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3717162"/>
            <a:ext cx="5214620" cy="2994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330">
                <a:latin typeface="Cambria Math"/>
                <a:cs typeface="Cambria Math"/>
              </a:rPr>
              <a:t> </a:t>
            </a:r>
            <a:r>
              <a:rPr dirty="0" baseline="3968" sz="2100" spc="17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 spc="2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+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33333" sz="1500" spc="82">
                <a:latin typeface="Cambria Math"/>
                <a:cs typeface="Cambria Math"/>
              </a:rPr>
              <a:t> </a:t>
            </a:r>
            <a:r>
              <a:rPr dirty="0" baseline="3968" sz="2100" spc="419">
                <a:latin typeface="Cambria Math"/>
                <a:cs typeface="Cambria Math"/>
              </a:rPr>
              <a:t> 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3968" sz="2100" spc="270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  <a:p>
            <a:pPr marL="385445">
              <a:lnSpc>
                <a:spcPct val="100000"/>
              </a:lnSpc>
              <a:spcBef>
                <a:spcPts val="225"/>
              </a:spcBef>
              <a:tabLst>
                <a:tab pos="306705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968" sz="21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 spc="17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33333" sz="1500" spc="97">
                <a:latin typeface="Cambria Math"/>
                <a:cs typeface="Cambria Math"/>
              </a:rPr>
              <a:t> </a:t>
            </a:r>
            <a:r>
              <a:rPr dirty="0" baseline="3968" sz="2100" spc="465">
                <a:latin typeface="Cambria Math"/>
                <a:cs typeface="Cambria Math"/>
              </a:rPr>
              <a:t> </a:t>
            </a:r>
            <a:r>
              <a:rPr dirty="0" baseline="3968" sz="2100" spc="547">
                <a:latin typeface="Cambria Math"/>
                <a:cs typeface="Cambria Math"/>
              </a:rPr>
              <a:t> </a:t>
            </a:r>
            <a:r>
              <a:rPr dirty="0" baseline="3968" sz="2100" spc="52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  <a:p>
            <a:pPr algn="ctr" marR="2920365">
              <a:lnSpc>
                <a:spcPct val="100000"/>
              </a:lnSpc>
              <a:spcBef>
                <a:spcPts val="225"/>
              </a:spcBef>
              <a:tabLst>
                <a:tab pos="143383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marL="960119">
              <a:lnSpc>
                <a:spcPct val="100000"/>
              </a:lnSpc>
              <a:spcBef>
                <a:spcPts val="35"/>
              </a:spcBef>
              <a:tabLst>
                <a:tab pos="209931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8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97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82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97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(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3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30555" sz="1500" spc="61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(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36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9190" y="6870684"/>
            <a:ext cx="8953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90114" y="6838568"/>
            <a:ext cx="4244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if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changes from </a:t>
            </a:r>
            <a:r>
              <a:rPr dirty="0" sz="1400" spc="10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6811746"/>
            <a:ext cx="690880" cy="8712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29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11</a:t>
            </a:r>
            <a:r>
              <a:rPr dirty="0" sz="1400" spc="-5">
                <a:latin typeface="Times New Roman"/>
                <a:cs typeface="Times New Roman"/>
              </a:rPr>
              <a:t>/ fin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86153" y="8573506"/>
            <a:ext cx="133350" cy="209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14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26895" y="6705600"/>
            <a:ext cx="116205" cy="485775"/>
          </a:xfrm>
          <a:custGeom>
            <a:avLst/>
            <a:gdLst/>
            <a:ahLst/>
            <a:cxnLst/>
            <a:rect l="l" t="t" r="r" b="b"/>
            <a:pathLst>
              <a:path w="116205" h="485775">
                <a:moveTo>
                  <a:pt x="0" y="485775"/>
                </a:moveTo>
                <a:lnTo>
                  <a:pt x="116205" y="485775"/>
                </a:lnTo>
                <a:lnTo>
                  <a:pt x="116205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872742" y="6861429"/>
            <a:ext cx="1390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245">
                <a:latin typeface="Cambria Math"/>
                <a:cs typeface="Cambria Math"/>
              </a:rPr>
              <a:t>∫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560194" y="8429625"/>
            <a:ext cx="116205" cy="485775"/>
          </a:xfrm>
          <a:custGeom>
            <a:avLst/>
            <a:gdLst/>
            <a:ahLst/>
            <a:cxnLst/>
            <a:rect l="l" t="t" r="r" b="b"/>
            <a:pathLst>
              <a:path w="116205" h="485775">
                <a:moveTo>
                  <a:pt x="0" y="485774"/>
                </a:moveTo>
                <a:lnTo>
                  <a:pt x="116205" y="485774"/>
                </a:lnTo>
                <a:lnTo>
                  <a:pt x="116205" y="0"/>
                </a:lnTo>
                <a:lnTo>
                  <a:pt x="0" y="0"/>
                </a:lnTo>
                <a:lnTo>
                  <a:pt x="0" y="485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7815452"/>
            <a:ext cx="4624705" cy="134175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  <a:tabLst>
                <a:tab pos="489584" algn="l"/>
              </a:tabLst>
            </a:pPr>
            <a:r>
              <a:rPr dirty="0" baseline="1984" sz="2100">
                <a:latin typeface="Arial"/>
                <a:cs typeface="Arial"/>
              </a:rPr>
              <a:t>→	</a:t>
            </a:r>
            <a:r>
              <a:rPr dirty="0" baseline="2525" sz="1650" spc="75">
                <a:latin typeface="Cambria Math"/>
                <a:cs typeface="Cambria Math"/>
              </a:rPr>
              <a:t>∫</a:t>
            </a:r>
            <a:r>
              <a:rPr dirty="0" baseline="2525" sz="1650" spc="345">
                <a:latin typeface="Cambria Math"/>
                <a:cs typeface="Cambria Math"/>
              </a:rPr>
              <a:t> </a:t>
            </a:r>
            <a:r>
              <a:rPr dirty="0" sz="1100" spc="-85">
                <a:latin typeface="Cambria Math"/>
                <a:cs typeface="Cambria Math"/>
              </a:rPr>
              <a:t>∫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77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42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 </a:t>
            </a:r>
            <a:r>
              <a:rPr dirty="0" baseline="1984" sz="2100" spc="810">
                <a:latin typeface="Cambria Math"/>
                <a:cs typeface="Cambria Math"/>
              </a:rPr>
              <a:t> </a:t>
            </a:r>
            <a:r>
              <a:rPr dirty="0" baseline="30555" sz="1500" spc="615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1984" sz="2100" spc="735">
                <a:latin typeface="Cambria Math"/>
                <a:cs typeface="Cambria Math"/>
              </a:rPr>
              <a:t>  </a:t>
            </a:r>
            <a:r>
              <a:rPr dirty="0" baseline="1984" sz="2100" spc="1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675">
                <a:latin typeface="Cambria Math"/>
                <a:cs typeface="Cambria Math"/>
              </a:rPr>
              <a:t> </a:t>
            </a:r>
            <a:r>
              <a:rPr dirty="0" baseline="1984" sz="2100" spc="660">
                <a:latin typeface="Cambria Math"/>
                <a:cs typeface="Cambria Math"/>
              </a:rPr>
              <a:t> </a:t>
            </a:r>
            <a:r>
              <a:rPr dirty="0" baseline="1984" sz="2100" spc="705">
                <a:latin typeface="Cambria Math"/>
                <a:cs typeface="Cambria Math"/>
              </a:rPr>
              <a:t> </a:t>
            </a:r>
            <a:r>
              <a:rPr dirty="0" baseline="1984" sz="2100" spc="757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5572" y="1287525"/>
            <a:ext cx="5052695" cy="549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algn="ctr" marR="1527175">
              <a:lnSpc>
                <a:spcPct val="100000"/>
              </a:lnSpc>
              <a:tabLst>
                <a:tab pos="244602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1563370">
              <a:lnSpc>
                <a:spcPct val="100000"/>
              </a:lnSpc>
              <a:spcBef>
                <a:spcPts val="1050"/>
              </a:spcBef>
              <a:tabLst>
                <a:tab pos="2444750" algn="l"/>
              </a:tabLst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81938" y="2115565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05813" y="2116581"/>
            <a:ext cx="1108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2171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27782" y="210946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95017" y="2064765"/>
            <a:ext cx="1163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84885" algn="l"/>
              </a:tabLst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1974849"/>
            <a:ext cx="1737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0269" algn="l"/>
              </a:tabLst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14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14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86510" y="257581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44547" y="256971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2435097"/>
            <a:ext cx="5306060" cy="7196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6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14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93675">
              <a:lnSpc>
                <a:spcPct val="100000"/>
              </a:lnSpc>
              <a:spcBef>
                <a:spcPts val="430"/>
              </a:spcBef>
              <a:tabLst>
                <a:tab pos="121539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120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Change of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Variable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continuous function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complex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variable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6400"/>
              </a:lnSpc>
            </a:pP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suppose that the curve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plane corresponding to curve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>
                <a:latin typeface="Times New Roman"/>
                <a:cs typeface="Times New Roman"/>
              </a:rPr>
              <a:t>)  </a:t>
            </a:r>
            <a:r>
              <a:rPr dirty="0" sz="1400" spc="-5">
                <a:latin typeface="Times New Roman"/>
                <a:cs typeface="Times New Roman"/>
              </a:rPr>
              <a:t>with the )plane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that the derivative </a:t>
            </a:r>
            <a:r>
              <a:rPr dirty="0" sz="1400">
                <a:latin typeface="Cambria Math"/>
                <a:cs typeface="Cambria Math"/>
              </a:rPr>
              <a:t>̅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continuo's on </a:t>
            </a:r>
            <a:r>
              <a:rPr dirty="0" sz="1400">
                <a:latin typeface="Cambria Math"/>
                <a:cs typeface="Cambria Math"/>
              </a:rPr>
              <a:t>̅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285">
                <a:latin typeface="Cambria Math"/>
                <a:cs typeface="Cambria Math"/>
              </a:rPr>
              <a:t>∫</a:t>
            </a:r>
            <a:r>
              <a:rPr dirty="0" baseline="3968" sz="2100" spc="-42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 </a:t>
            </a:r>
            <a:r>
              <a:rPr dirty="0" sz="1400" spc="-285">
                <a:latin typeface="Cambria Math"/>
                <a:cs typeface="Cambria Math"/>
              </a:rPr>
              <a:t>∫</a:t>
            </a:r>
            <a:r>
              <a:rPr dirty="0" baseline="3968" sz="2100" spc="-427">
                <a:latin typeface="Cambria Math"/>
                <a:cs typeface="Cambria Math"/>
              </a:rPr>
              <a:t> </a:t>
            </a:r>
            <a:r>
              <a:rPr dirty="0" baseline="5952" sz="2100" spc="-7">
                <a:latin typeface="Cambria Math"/>
                <a:cs typeface="Cambria Math"/>
              </a:rPr>
              <a:t>{</a:t>
            </a:r>
            <a:r>
              <a:rPr dirty="0" baseline="5952" sz="2100" spc="397">
                <a:latin typeface="Cambria Math"/>
                <a:cs typeface="Cambria Math"/>
              </a:rPr>
              <a:t> </a:t>
            </a:r>
            <a:r>
              <a:rPr dirty="0" baseline="5952" sz="2100" spc="-7">
                <a:latin typeface="Cambria Math"/>
                <a:cs typeface="Cambria Math"/>
              </a:rPr>
              <a:t>}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̅</a:t>
            </a:r>
            <a:r>
              <a:rPr dirty="0" baseline="3968" sz="2100" spc="390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742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  <a:p>
            <a:pPr marL="12700" marR="6350">
              <a:lnSpc>
                <a:spcPct val="123600"/>
              </a:lnSpc>
              <a:spcBef>
                <a:spcPts val="1580"/>
              </a:spcBef>
              <a:tabLst>
                <a:tab pos="585470" algn="l"/>
                <a:tab pos="1977389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Ex</a:t>
            </a:r>
            <a:r>
              <a:rPr dirty="0" baseline="-6172" sz="1350">
                <a:latin typeface="Times New Roman"/>
                <a:cs typeface="Times New Roman"/>
              </a:rPr>
              <a:t>12</a:t>
            </a:r>
            <a:r>
              <a:rPr dirty="0" baseline="3968" sz="2100">
                <a:latin typeface="Times New Roman"/>
                <a:cs typeface="Times New Roman"/>
              </a:rPr>
              <a:t>:-	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367">
                <a:latin typeface="Times New Roman"/>
                <a:cs typeface="Times New Roman"/>
              </a:rPr>
              <a:t> </a:t>
            </a:r>
            <a:r>
              <a:rPr dirty="0" sz="1400" spc="-285">
                <a:latin typeface="Cambria Math"/>
                <a:cs typeface="Cambria Math"/>
              </a:rPr>
              <a:t>∫</a:t>
            </a:r>
            <a:r>
              <a:rPr dirty="0" baseline="3968" sz="2100" spc="-427">
                <a:latin typeface="Cambria Math"/>
                <a:cs typeface="Cambria Math"/>
              </a:rPr>
              <a:t>	</a:t>
            </a:r>
            <a:r>
              <a:rPr dirty="0" baseline="3968" sz="2100">
                <a:latin typeface="Times New Roman"/>
                <a:cs typeface="Times New Roman"/>
              </a:rPr>
              <a:t>from to </a:t>
            </a:r>
            <a:r>
              <a:rPr dirty="0" baseline="3968" sz="2100" spc="-7">
                <a:latin typeface="Times New Roman"/>
                <a:cs typeface="Times New Roman"/>
              </a:rPr>
              <a:t>along the curve </a:t>
            </a:r>
            <a:r>
              <a:rPr dirty="0" baseline="3968" sz="2100">
                <a:latin typeface="Times New Roman"/>
                <a:cs typeface="Times New Roman"/>
              </a:rPr>
              <a:t>c 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>
                <a:latin typeface="Times New Roman"/>
                <a:cs typeface="Times New Roman"/>
              </a:rPr>
              <a:t>Sol:-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1221105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5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⟹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1456055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5">
                <a:latin typeface="Times New Roman"/>
                <a:cs typeface="Times New Roman"/>
              </a:rPr>
              <a:t>	</a:t>
            </a:r>
            <a:r>
              <a:rPr dirty="0" sz="1400">
                <a:latin typeface="Cambria Math"/>
                <a:cs typeface="Cambria Math"/>
              </a:rPr>
              <a:t>⟹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66239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⟹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	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487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-12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165">
                <a:latin typeface="Cambria Math"/>
                <a:cs typeface="Cambria Math"/>
              </a:rPr>
              <a:t> </a:t>
            </a:r>
            <a:r>
              <a:rPr dirty="0" baseline="3968" sz="2100" spc="17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367">
                <a:latin typeface="Cambria Math"/>
                <a:cs typeface="Cambria Math"/>
              </a:rPr>
              <a:t> </a:t>
            </a:r>
            <a:r>
              <a:rPr dirty="0" baseline="3968" sz="2100" spc="3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32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562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  <a:p>
            <a:pPr marL="231775">
              <a:lnSpc>
                <a:spcPct val="100000"/>
              </a:lnSpc>
              <a:spcBef>
                <a:spcPts val="225"/>
              </a:spcBef>
              <a:tabLst>
                <a:tab pos="949325" algn="l"/>
              </a:tabLst>
            </a:pP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Hw</a:t>
            </a:r>
            <a:r>
              <a:rPr dirty="0" baseline="-6172" sz="1350" spc="-7">
                <a:latin typeface="Times New Roman"/>
                <a:cs typeface="Times New Roman"/>
              </a:rPr>
              <a:t>4</a:t>
            </a:r>
            <a:r>
              <a:rPr dirty="0" baseline="3968" sz="2100" spc="-7">
                <a:latin typeface="Times New Roman"/>
                <a:cs typeface="Times New Roman"/>
              </a:rPr>
              <a:t>/ evalute </a:t>
            </a:r>
            <a:r>
              <a:rPr dirty="0" sz="1400" spc="-285">
                <a:latin typeface="Cambria Math"/>
                <a:cs typeface="Cambria Math"/>
              </a:rPr>
              <a:t>∫</a:t>
            </a:r>
            <a:r>
              <a:rPr dirty="0" baseline="3968" sz="2100" spc="-42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from to </a:t>
            </a:r>
            <a:r>
              <a:rPr dirty="0" baseline="3968" sz="2100" spc="-7">
                <a:latin typeface="Times New Roman"/>
                <a:cs typeface="Times New Roman"/>
              </a:rPr>
              <a:t>along the</a:t>
            </a:r>
            <a:r>
              <a:rPr dirty="0" baseline="3968" sz="2100" spc="412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curve</a:t>
            </a:r>
            <a:r>
              <a:rPr dirty="0" baseline="3968" sz="2100" spc="89">
                <a:latin typeface="Times New Roman"/>
                <a:cs typeface="Times New Roman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555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>
                <a:latin typeface="Times New Roman"/>
                <a:cs typeface="Times New Roman"/>
              </a:rPr>
              <a:t> by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02">
                <a:latin typeface="Cambria Math"/>
                <a:cs typeface="Cambria Math"/>
              </a:rPr>
              <a:t> 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74595" y="5257799"/>
            <a:ext cx="9525" cy="113030"/>
          </a:xfrm>
          <a:custGeom>
            <a:avLst/>
            <a:gdLst/>
            <a:ahLst/>
            <a:cxnLst/>
            <a:rect l="l" t="t" r="r" b="b"/>
            <a:pathLst>
              <a:path w="9525" h="113029">
                <a:moveTo>
                  <a:pt x="0" y="113029"/>
                </a:moveTo>
                <a:lnTo>
                  <a:pt x="9525" y="113029"/>
                </a:lnTo>
                <a:lnTo>
                  <a:pt x="9525" y="0"/>
                </a:lnTo>
                <a:lnTo>
                  <a:pt x="0" y="0"/>
                </a:lnTo>
                <a:lnTo>
                  <a:pt x="0" y="1130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31720" y="5218429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152400"/>
                </a:moveTo>
                <a:lnTo>
                  <a:pt x="142875" y="152400"/>
                </a:lnTo>
                <a:lnTo>
                  <a:pt x="1428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31720" y="5218429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152400"/>
                </a:moveTo>
                <a:lnTo>
                  <a:pt x="142875" y="152400"/>
                </a:lnTo>
                <a:lnTo>
                  <a:pt x="1428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0901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04085" y="1522729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1998" y="1504441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3"/>
                </a:moveTo>
                <a:lnTo>
                  <a:pt x="50292" y="9143"/>
                </a:lnTo>
                <a:lnTo>
                  <a:pt x="50292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1780" y="2249677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04085" y="2263393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61998" y="2245105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4"/>
                </a:moveTo>
                <a:lnTo>
                  <a:pt x="50292" y="9144"/>
                </a:lnTo>
                <a:lnTo>
                  <a:pt x="50292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1201267"/>
            <a:ext cx="5306060" cy="2119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71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when the direction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counter integration is </a:t>
            </a:r>
            <a:r>
              <a:rPr dirty="0" sz="1400">
                <a:latin typeface="Times New Roman"/>
                <a:cs typeface="Times New Roman"/>
              </a:rPr>
              <a:t>changed </a:t>
            </a:r>
            <a:r>
              <a:rPr dirty="0" sz="1400" spc="-5">
                <a:latin typeface="Times New Roman"/>
                <a:cs typeface="Times New Roman"/>
              </a:rPr>
              <a:t>the the  sign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integration changes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 Simple closed curve, simple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multiply </a:t>
            </a:r>
            <a:r>
              <a:rPr dirty="0" sz="1400">
                <a:latin typeface="Times New Roman"/>
                <a:cs typeface="Times New Roman"/>
              </a:rPr>
              <a:t>connected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region.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900"/>
              </a:lnSpc>
              <a:spcBef>
                <a:spcPts val="99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curve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closed curve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does not cross it self </a:t>
            </a:r>
            <a:r>
              <a:rPr dirty="0" sz="1400" spc="-10">
                <a:latin typeface="Times New Roman"/>
                <a:cs typeface="Times New Roman"/>
              </a:rPr>
              <a:t>figure  </a:t>
            </a:r>
            <a:r>
              <a:rPr dirty="0" sz="1400">
                <a:latin typeface="Times New Roman"/>
                <a:cs typeface="Times New Roman"/>
              </a:rPr>
              <a:t>(5.1)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closed curve while figure </a:t>
            </a:r>
            <a:r>
              <a:rPr dirty="0" sz="1400">
                <a:latin typeface="Times New Roman"/>
                <a:cs typeface="Times New Roman"/>
              </a:rPr>
              <a:t>(5.2) </a:t>
            </a:r>
            <a:r>
              <a:rPr dirty="0" sz="1400" spc="-5">
                <a:latin typeface="Times New Roman"/>
                <a:cs typeface="Times New Roman"/>
              </a:rPr>
              <a:t>is not simple closed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is  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multiple curve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1780" y="5540374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04085" y="5554090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1998" y="5535802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4"/>
                </a:moveTo>
                <a:lnTo>
                  <a:pt x="50292" y="9144"/>
                </a:lnTo>
                <a:lnTo>
                  <a:pt x="50292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5232628"/>
            <a:ext cx="5304790" cy="156527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4450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: Aregion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simple connected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every closed curve in the  region enclosed point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region only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aregion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simple  connected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multiply connected for </a:t>
            </a:r>
            <a:r>
              <a:rPr dirty="0" sz="1400">
                <a:latin typeface="Times New Roman"/>
                <a:cs typeface="Times New Roman"/>
              </a:rPr>
              <a:t>example </a:t>
            </a:r>
            <a:r>
              <a:rPr dirty="0" sz="1400" spc="-5">
                <a:latin typeface="Times New Roman"/>
                <a:cs typeface="Times New Roman"/>
              </a:rPr>
              <a:t>:The region between  two concentric circuit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 (6) is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amultiple connected region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52975" y="3686174"/>
            <a:ext cx="1343025" cy="714375"/>
          </a:xfrm>
          <a:custGeom>
            <a:avLst/>
            <a:gdLst/>
            <a:ahLst/>
            <a:cxnLst/>
            <a:rect l="l" t="t" r="r" b="b"/>
            <a:pathLst>
              <a:path w="1343025" h="714375">
                <a:moveTo>
                  <a:pt x="671576" y="0"/>
                </a:moveTo>
                <a:lnTo>
                  <a:pt x="610439" y="1459"/>
                </a:lnTo>
                <a:lnTo>
                  <a:pt x="550842" y="5754"/>
                </a:lnTo>
                <a:lnTo>
                  <a:pt x="493021" y="12757"/>
                </a:lnTo>
                <a:lnTo>
                  <a:pt x="437214" y="22344"/>
                </a:lnTo>
                <a:lnTo>
                  <a:pt x="383658" y="34388"/>
                </a:lnTo>
                <a:lnTo>
                  <a:pt x="332589" y="48763"/>
                </a:lnTo>
                <a:lnTo>
                  <a:pt x="284244" y="65343"/>
                </a:lnTo>
                <a:lnTo>
                  <a:pt x="238861" y="84003"/>
                </a:lnTo>
                <a:lnTo>
                  <a:pt x="196675" y="104616"/>
                </a:lnTo>
                <a:lnTo>
                  <a:pt x="157924" y="127056"/>
                </a:lnTo>
                <a:lnTo>
                  <a:pt x="122845" y="151198"/>
                </a:lnTo>
                <a:lnTo>
                  <a:pt x="91675" y="176915"/>
                </a:lnTo>
                <a:lnTo>
                  <a:pt x="64650" y="204082"/>
                </a:lnTo>
                <a:lnTo>
                  <a:pt x="23984" y="262260"/>
                </a:lnTo>
                <a:lnTo>
                  <a:pt x="2743" y="324725"/>
                </a:lnTo>
                <a:lnTo>
                  <a:pt x="0" y="357250"/>
                </a:lnTo>
                <a:lnTo>
                  <a:pt x="2743" y="389756"/>
                </a:lnTo>
                <a:lnTo>
                  <a:pt x="23984" y="452187"/>
                </a:lnTo>
                <a:lnTo>
                  <a:pt x="64650" y="510340"/>
                </a:lnTo>
                <a:lnTo>
                  <a:pt x="91675" y="537496"/>
                </a:lnTo>
                <a:lnTo>
                  <a:pt x="122845" y="563205"/>
                </a:lnTo>
                <a:lnTo>
                  <a:pt x="157924" y="587340"/>
                </a:lnTo>
                <a:lnTo>
                  <a:pt x="196675" y="609774"/>
                </a:lnTo>
                <a:lnTo>
                  <a:pt x="238861" y="630382"/>
                </a:lnTo>
                <a:lnTo>
                  <a:pt x="284244" y="649038"/>
                </a:lnTo>
                <a:lnTo>
                  <a:pt x="332589" y="665616"/>
                </a:lnTo>
                <a:lnTo>
                  <a:pt x="383658" y="679989"/>
                </a:lnTo>
                <a:lnTo>
                  <a:pt x="437214" y="692032"/>
                </a:lnTo>
                <a:lnTo>
                  <a:pt x="493021" y="701617"/>
                </a:lnTo>
                <a:lnTo>
                  <a:pt x="550842" y="708621"/>
                </a:lnTo>
                <a:lnTo>
                  <a:pt x="610439" y="712915"/>
                </a:lnTo>
                <a:lnTo>
                  <a:pt x="671576" y="714374"/>
                </a:lnTo>
                <a:lnTo>
                  <a:pt x="732692" y="712915"/>
                </a:lnTo>
                <a:lnTo>
                  <a:pt x="792272" y="708621"/>
                </a:lnTo>
                <a:lnTo>
                  <a:pt x="850076" y="701617"/>
                </a:lnTo>
                <a:lnTo>
                  <a:pt x="905869" y="692032"/>
                </a:lnTo>
                <a:lnTo>
                  <a:pt x="959414" y="679989"/>
                </a:lnTo>
                <a:lnTo>
                  <a:pt x="1010473" y="665616"/>
                </a:lnTo>
                <a:lnTo>
                  <a:pt x="1058809" y="649038"/>
                </a:lnTo>
                <a:lnTo>
                  <a:pt x="1104185" y="630382"/>
                </a:lnTo>
                <a:lnTo>
                  <a:pt x="1146365" y="609774"/>
                </a:lnTo>
                <a:lnTo>
                  <a:pt x="1185111" y="587340"/>
                </a:lnTo>
                <a:lnTo>
                  <a:pt x="1220186" y="563205"/>
                </a:lnTo>
                <a:lnTo>
                  <a:pt x="1251354" y="537496"/>
                </a:lnTo>
                <a:lnTo>
                  <a:pt x="1278377" y="510340"/>
                </a:lnTo>
                <a:lnTo>
                  <a:pt x="1319040" y="452187"/>
                </a:lnTo>
                <a:lnTo>
                  <a:pt x="1340281" y="389756"/>
                </a:lnTo>
                <a:lnTo>
                  <a:pt x="1343025" y="357250"/>
                </a:lnTo>
                <a:lnTo>
                  <a:pt x="1340281" y="324725"/>
                </a:lnTo>
                <a:lnTo>
                  <a:pt x="1319040" y="262260"/>
                </a:lnTo>
                <a:lnTo>
                  <a:pt x="1278377" y="204082"/>
                </a:lnTo>
                <a:lnTo>
                  <a:pt x="1251354" y="176915"/>
                </a:lnTo>
                <a:lnTo>
                  <a:pt x="1220186" y="151198"/>
                </a:lnTo>
                <a:lnTo>
                  <a:pt x="1185111" y="127056"/>
                </a:lnTo>
                <a:lnTo>
                  <a:pt x="1146365" y="104616"/>
                </a:lnTo>
                <a:lnTo>
                  <a:pt x="1104185" y="84003"/>
                </a:lnTo>
                <a:lnTo>
                  <a:pt x="1058809" y="65343"/>
                </a:lnTo>
                <a:lnTo>
                  <a:pt x="1010473" y="48763"/>
                </a:lnTo>
                <a:lnTo>
                  <a:pt x="959414" y="34388"/>
                </a:lnTo>
                <a:lnTo>
                  <a:pt x="905869" y="22344"/>
                </a:lnTo>
                <a:lnTo>
                  <a:pt x="850076" y="12757"/>
                </a:lnTo>
                <a:lnTo>
                  <a:pt x="792272" y="5754"/>
                </a:lnTo>
                <a:lnTo>
                  <a:pt x="732692" y="1459"/>
                </a:lnTo>
                <a:lnTo>
                  <a:pt x="67157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05448" y="3597564"/>
            <a:ext cx="2014220" cy="1025525"/>
          </a:xfrm>
          <a:custGeom>
            <a:avLst/>
            <a:gdLst/>
            <a:ahLst/>
            <a:cxnLst/>
            <a:rect l="l" t="t" r="r" b="b"/>
            <a:pathLst>
              <a:path w="2014220" h="1025525">
                <a:moveTo>
                  <a:pt x="13776" y="506440"/>
                </a:moveTo>
                <a:lnTo>
                  <a:pt x="23742" y="464680"/>
                </a:lnTo>
                <a:lnTo>
                  <a:pt x="39953" y="417469"/>
                </a:lnTo>
                <a:lnTo>
                  <a:pt x="60925" y="367613"/>
                </a:lnTo>
                <a:lnTo>
                  <a:pt x="85179" y="317915"/>
                </a:lnTo>
                <a:lnTo>
                  <a:pt x="111231" y="271181"/>
                </a:lnTo>
                <a:lnTo>
                  <a:pt x="137601" y="230215"/>
                </a:lnTo>
                <a:lnTo>
                  <a:pt x="171495" y="187512"/>
                </a:lnTo>
                <a:lnTo>
                  <a:pt x="209412" y="148742"/>
                </a:lnTo>
                <a:lnTo>
                  <a:pt x="249433" y="114178"/>
                </a:lnTo>
                <a:lnTo>
                  <a:pt x="289636" y="84094"/>
                </a:lnTo>
                <a:lnTo>
                  <a:pt x="328101" y="58765"/>
                </a:lnTo>
                <a:lnTo>
                  <a:pt x="373881" y="33315"/>
                </a:lnTo>
                <a:lnTo>
                  <a:pt x="419065" y="14712"/>
                </a:lnTo>
                <a:lnTo>
                  <a:pt x="464011" y="3847"/>
                </a:lnTo>
                <a:lnTo>
                  <a:pt x="509076" y="1615"/>
                </a:lnTo>
                <a:lnTo>
                  <a:pt x="542528" y="822"/>
                </a:lnTo>
                <a:lnTo>
                  <a:pt x="573237" y="0"/>
                </a:lnTo>
                <a:lnTo>
                  <a:pt x="642884" y="30449"/>
                </a:lnTo>
                <a:lnTo>
                  <a:pt x="690051" y="77815"/>
                </a:lnTo>
                <a:lnTo>
                  <a:pt x="737041" y="139366"/>
                </a:lnTo>
                <a:lnTo>
                  <a:pt x="764201" y="178783"/>
                </a:lnTo>
                <a:lnTo>
                  <a:pt x="793090" y="222456"/>
                </a:lnTo>
                <a:lnTo>
                  <a:pt x="823172" y="269256"/>
                </a:lnTo>
                <a:lnTo>
                  <a:pt x="853911" y="318053"/>
                </a:lnTo>
                <a:lnTo>
                  <a:pt x="884772" y="367719"/>
                </a:lnTo>
                <a:lnTo>
                  <a:pt x="915218" y="417125"/>
                </a:lnTo>
                <a:lnTo>
                  <a:pt x="944714" y="465142"/>
                </a:lnTo>
                <a:lnTo>
                  <a:pt x="972723" y="510641"/>
                </a:lnTo>
                <a:lnTo>
                  <a:pt x="998711" y="552493"/>
                </a:lnTo>
                <a:lnTo>
                  <a:pt x="1022141" y="589569"/>
                </a:lnTo>
                <a:lnTo>
                  <a:pt x="1082131" y="679490"/>
                </a:lnTo>
                <a:lnTo>
                  <a:pt x="1108710" y="717362"/>
                </a:lnTo>
                <a:lnTo>
                  <a:pt x="1148974" y="768873"/>
                </a:lnTo>
                <a:lnTo>
                  <a:pt x="1175826" y="801715"/>
                </a:lnTo>
                <a:lnTo>
                  <a:pt x="1201976" y="839550"/>
                </a:lnTo>
                <a:lnTo>
                  <a:pt x="1227755" y="883207"/>
                </a:lnTo>
                <a:lnTo>
                  <a:pt x="1255122" y="927921"/>
                </a:lnTo>
                <a:lnTo>
                  <a:pt x="1286034" y="968932"/>
                </a:lnTo>
                <a:lnTo>
                  <a:pt x="1322450" y="1001475"/>
                </a:lnTo>
                <a:lnTo>
                  <a:pt x="1366326" y="1020790"/>
                </a:lnTo>
                <a:lnTo>
                  <a:pt x="1407042" y="1025311"/>
                </a:lnTo>
                <a:lnTo>
                  <a:pt x="1455117" y="1023022"/>
                </a:lnTo>
                <a:lnTo>
                  <a:pt x="1508029" y="1015153"/>
                </a:lnTo>
                <a:lnTo>
                  <a:pt x="1563256" y="1002931"/>
                </a:lnTo>
                <a:lnTo>
                  <a:pt x="1618274" y="987583"/>
                </a:lnTo>
                <a:lnTo>
                  <a:pt x="1670561" y="970337"/>
                </a:lnTo>
                <a:lnTo>
                  <a:pt x="1717594" y="952422"/>
                </a:lnTo>
                <a:lnTo>
                  <a:pt x="1756851" y="935065"/>
                </a:lnTo>
                <a:lnTo>
                  <a:pt x="1804903" y="908624"/>
                </a:lnTo>
                <a:lnTo>
                  <a:pt x="1841190" y="880506"/>
                </a:lnTo>
                <a:lnTo>
                  <a:pt x="1869643" y="847511"/>
                </a:lnTo>
                <a:lnTo>
                  <a:pt x="1894194" y="806439"/>
                </a:lnTo>
                <a:lnTo>
                  <a:pt x="1918776" y="754090"/>
                </a:lnTo>
                <a:lnTo>
                  <a:pt x="1935084" y="712399"/>
                </a:lnTo>
                <a:lnTo>
                  <a:pt x="1951251" y="662858"/>
                </a:lnTo>
                <a:lnTo>
                  <a:pt x="1966718" y="608034"/>
                </a:lnTo>
                <a:lnTo>
                  <a:pt x="1980927" y="550493"/>
                </a:lnTo>
                <a:lnTo>
                  <a:pt x="1993321" y="492804"/>
                </a:lnTo>
                <a:lnTo>
                  <a:pt x="2003341" y="437533"/>
                </a:lnTo>
                <a:lnTo>
                  <a:pt x="2010429" y="387247"/>
                </a:lnTo>
                <a:lnTo>
                  <a:pt x="2014026" y="344515"/>
                </a:lnTo>
                <a:lnTo>
                  <a:pt x="2011735" y="277274"/>
                </a:lnTo>
                <a:lnTo>
                  <a:pt x="1999025" y="224738"/>
                </a:lnTo>
                <a:lnTo>
                  <a:pt x="1977147" y="182084"/>
                </a:lnTo>
                <a:lnTo>
                  <a:pt x="1947351" y="144490"/>
                </a:lnTo>
                <a:lnTo>
                  <a:pt x="1918929" y="115808"/>
                </a:lnTo>
                <a:lnTo>
                  <a:pt x="1886087" y="89839"/>
                </a:lnTo>
                <a:lnTo>
                  <a:pt x="1847453" y="68686"/>
                </a:lnTo>
                <a:lnTo>
                  <a:pt x="1801657" y="54452"/>
                </a:lnTo>
                <a:lnTo>
                  <a:pt x="1747326" y="49240"/>
                </a:lnTo>
                <a:lnTo>
                  <a:pt x="1707627" y="49218"/>
                </a:lnTo>
                <a:lnTo>
                  <a:pt x="1663090" y="50014"/>
                </a:lnTo>
                <a:lnTo>
                  <a:pt x="1614832" y="52923"/>
                </a:lnTo>
                <a:lnTo>
                  <a:pt x="1563970" y="59241"/>
                </a:lnTo>
                <a:lnTo>
                  <a:pt x="1511620" y="70262"/>
                </a:lnTo>
                <a:lnTo>
                  <a:pt x="1458898" y="87280"/>
                </a:lnTo>
                <a:lnTo>
                  <a:pt x="1406919" y="111591"/>
                </a:lnTo>
                <a:lnTo>
                  <a:pt x="1356801" y="144490"/>
                </a:lnTo>
                <a:lnTo>
                  <a:pt x="1326834" y="170483"/>
                </a:lnTo>
                <a:lnTo>
                  <a:pt x="1296988" y="201610"/>
                </a:lnTo>
                <a:lnTo>
                  <a:pt x="1267227" y="237056"/>
                </a:lnTo>
                <a:lnTo>
                  <a:pt x="1237514" y="276003"/>
                </a:lnTo>
                <a:lnTo>
                  <a:pt x="1207813" y="317635"/>
                </a:lnTo>
                <a:lnTo>
                  <a:pt x="1178089" y="361134"/>
                </a:lnTo>
                <a:lnTo>
                  <a:pt x="1148303" y="405685"/>
                </a:lnTo>
                <a:lnTo>
                  <a:pt x="1118421" y="450469"/>
                </a:lnTo>
                <a:lnTo>
                  <a:pt x="1088405" y="494671"/>
                </a:lnTo>
                <a:lnTo>
                  <a:pt x="1058219" y="537473"/>
                </a:lnTo>
                <a:lnTo>
                  <a:pt x="1027826" y="578059"/>
                </a:lnTo>
                <a:lnTo>
                  <a:pt x="997191" y="615612"/>
                </a:lnTo>
                <a:lnTo>
                  <a:pt x="966276" y="649315"/>
                </a:lnTo>
                <a:lnTo>
                  <a:pt x="929565" y="687265"/>
                </a:lnTo>
                <a:lnTo>
                  <a:pt x="892807" y="726045"/>
                </a:lnTo>
                <a:lnTo>
                  <a:pt x="855927" y="764753"/>
                </a:lnTo>
                <a:lnTo>
                  <a:pt x="818846" y="802488"/>
                </a:lnTo>
                <a:lnTo>
                  <a:pt x="781487" y="838348"/>
                </a:lnTo>
                <a:lnTo>
                  <a:pt x="743774" y="871431"/>
                </a:lnTo>
                <a:lnTo>
                  <a:pt x="705628" y="900836"/>
                </a:lnTo>
                <a:lnTo>
                  <a:pt x="666972" y="925662"/>
                </a:lnTo>
                <a:lnTo>
                  <a:pt x="627730" y="945005"/>
                </a:lnTo>
                <a:lnTo>
                  <a:pt x="587824" y="957965"/>
                </a:lnTo>
                <a:lnTo>
                  <a:pt x="547176" y="963640"/>
                </a:lnTo>
                <a:lnTo>
                  <a:pt x="507665" y="960873"/>
                </a:lnTo>
                <a:lnTo>
                  <a:pt x="464979" y="950234"/>
                </a:lnTo>
                <a:lnTo>
                  <a:pt x="420018" y="932981"/>
                </a:lnTo>
                <a:lnTo>
                  <a:pt x="373680" y="910370"/>
                </a:lnTo>
                <a:lnTo>
                  <a:pt x="326867" y="883659"/>
                </a:lnTo>
                <a:lnTo>
                  <a:pt x="280476" y="854102"/>
                </a:lnTo>
                <a:lnTo>
                  <a:pt x="235409" y="822959"/>
                </a:lnTo>
                <a:lnTo>
                  <a:pt x="192564" y="791484"/>
                </a:lnTo>
                <a:lnTo>
                  <a:pt x="152841" y="760936"/>
                </a:lnTo>
                <a:lnTo>
                  <a:pt x="117140" y="732570"/>
                </a:lnTo>
                <a:lnTo>
                  <a:pt x="86360" y="707645"/>
                </a:lnTo>
                <a:lnTo>
                  <a:pt x="21823" y="649086"/>
                </a:lnTo>
                <a:lnTo>
                  <a:pt x="3398" y="615482"/>
                </a:lnTo>
                <a:lnTo>
                  <a:pt x="0" y="582945"/>
                </a:lnTo>
                <a:lnTo>
                  <a:pt x="5501" y="547817"/>
                </a:lnTo>
                <a:lnTo>
                  <a:pt x="13776" y="506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03222" y="4936362"/>
            <a:ext cx="530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5.2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33594" y="4870830"/>
            <a:ext cx="530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5.1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3825" y="7552054"/>
            <a:ext cx="257175" cy="635"/>
          </a:xfrm>
          <a:custGeom>
            <a:avLst/>
            <a:gdLst/>
            <a:ahLst/>
            <a:cxnLst/>
            <a:rect l="l" t="t" r="r" b="b"/>
            <a:pathLst>
              <a:path w="257175" h="634">
                <a:moveTo>
                  <a:pt x="0" y="0"/>
                </a:moveTo>
                <a:lnTo>
                  <a:pt x="257175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7263765"/>
            <a:ext cx="5304155" cy="23964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59880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R</a:t>
            </a:r>
            <a:r>
              <a:rPr dirty="0" baseline="-12345" sz="1350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algn="ctr" marR="448309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libri"/>
                <a:cs typeface="Calibri"/>
              </a:rPr>
              <a:t>R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2562860">
              <a:lnSpc>
                <a:spcPct val="100000"/>
              </a:lnSpc>
              <a:spcBef>
                <a:spcPts val="1085"/>
              </a:spcBef>
            </a:pPr>
            <a:r>
              <a:rPr dirty="0" sz="1400">
                <a:latin typeface="Times New Roman"/>
                <a:cs typeface="Times New Roman"/>
              </a:rPr>
              <a:t>Fig </a:t>
            </a:r>
            <a:r>
              <a:rPr dirty="0" sz="1400" spc="-10">
                <a:latin typeface="Times New Roman"/>
                <a:cs typeface="Times New Roman"/>
              </a:rPr>
              <a:t>.6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600"/>
              </a:lnSpc>
            </a:pPr>
            <a:r>
              <a:rPr dirty="0" sz="1400">
                <a:latin typeface="Times New Roman"/>
                <a:cs typeface="Times New Roman"/>
              </a:rPr>
              <a:t>[a </a:t>
            </a:r>
            <a:r>
              <a:rPr dirty="0" sz="1400" spc="-5">
                <a:latin typeface="Times New Roman"/>
                <a:cs typeface="Times New Roman"/>
              </a:rPr>
              <a:t>simple connected region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1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non hole </a:t>
            </a:r>
            <a:r>
              <a:rPr dirty="0" sz="1400" spc="-10">
                <a:latin typeface="Times New Roman"/>
                <a:cs typeface="Times New Roman"/>
              </a:rPr>
              <a:t>].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region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 spc="-5">
                <a:latin typeface="Times New Roman"/>
                <a:cs typeface="Times New Roman"/>
              </a:rPr>
              <a:t>one hole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double connected region with two holes is called triply  connected </a:t>
            </a:r>
            <a:r>
              <a:rPr dirty="0" sz="1400">
                <a:latin typeface="Times New Roman"/>
                <a:cs typeface="Times New Roman"/>
              </a:rPr>
              <a:t>) so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00450" y="7232015"/>
            <a:ext cx="600075" cy="609600"/>
          </a:xfrm>
          <a:custGeom>
            <a:avLst/>
            <a:gdLst/>
            <a:ahLst/>
            <a:cxnLst/>
            <a:rect l="l" t="t" r="r" b="b"/>
            <a:pathLst>
              <a:path w="600075" h="609600">
                <a:moveTo>
                  <a:pt x="300100" y="0"/>
                </a:moveTo>
                <a:lnTo>
                  <a:pt x="251424" y="3987"/>
                </a:lnTo>
                <a:lnTo>
                  <a:pt x="205248" y="15532"/>
                </a:lnTo>
                <a:lnTo>
                  <a:pt x="162190" y="34008"/>
                </a:lnTo>
                <a:lnTo>
                  <a:pt x="122867" y="58789"/>
                </a:lnTo>
                <a:lnTo>
                  <a:pt x="87899" y="89249"/>
                </a:lnTo>
                <a:lnTo>
                  <a:pt x="57903" y="124760"/>
                </a:lnTo>
                <a:lnTo>
                  <a:pt x="33497" y="164697"/>
                </a:lnTo>
                <a:lnTo>
                  <a:pt x="15299" y="208434"/>
                </a:lnTo>
                <a:lnTo>
                  <a:pt x="3927" y="255343"/>
                </a:lnTo>
                <a:lnTo>
                  <a:pt x="0" y="304800"/>
                </a:lnTo>
                <a:lnTo>
                  <a:pt x="3927" y="354256"/>
                </a:lnTo>
                <a:lnTo>
                  <a:pt x="15299" y="401165"/>
                </a:lnTo>
                <a:lnTo>
                  <a:pt x="33497" y="444902"/>
                </a:lnTo>
                <a:lnTo>
                  <a:pt x="57903" y="484839"/>
                </a:lnTo>
                <a:lnTo>
                  <a:pt x="87899" y="520350"/>
                </a:lnTo>
                <a:lnTo>
                  <a:pt x="122867" y="550810"/>
                </a:lnTo>
                <a:lnTo>
                  <a:pt x="162190" y="575591"/>
                </a:lnTo>
                <a:lnTo>
                  <a:pt x="205248" y="594067"/>
                </a:lnTo>
                <a:lnTo>
                  <a:pt x="251424" y="605612"/>
                </a:lnTo>
                <a:lnTo>
                  <a:pt x="300100" y="609600"/>
                </a:lnTo>
                <a:lnTo>
                  <a:pt x="348743" y="605612"/>
                </a:lnTo>
                <a:lnTo>
                  <a:pt x="394891" y="594067"/>
                </a:lnTo>
                <a:lnTo>
                  <a:pt x="437928" y="575591"/>
                </a:lnTo>
                <a:lnTo>
                  <a:pt x="477234" y="550810"/>
                </a:lnTo>
                <a:lnTo>
                  <a:pt x="512190" y="520350"/>
                </a:lnTo>
                <a:lnTo>
                  <a:pt x="542179" y="484839"/>
                </a:lnTo>
                <a:lnTo>
                  <a:pt x="566580" y="444902"/>
                </a:lnTo>
                <a:lnTo>
                  <a:pt x="584776" y="401165"/>
                </a:lnTo>
                <a:lnTo>
                  <a:pt x="596147" y="354256"/>
                </a:lnTo>
                <a:lnTo>
                  <a:pt x="600075" y="304800"/>
                </a:lnTo>
                <a:lnTo>
                  <a:pt x="596147" y="255343"/>
                </a:lnTo>
                <a:lnTo>
                  <a:pt x="584776" y="208434"/>
                </a:lnTo>
                <a:lnTo>
                  <a:pt x="566580" y="164697"/>
                </a:lnTo>
                <a:lnTo>
                  <a:pt x="542179" y="124760"/>
                </a:lnTo>
                <a:lnTo>
                  <a:pt x="512190" y="89249"/>
                </a:lnTo>
                <a:lnTo>
                  <a:pt x="477234" y="58789"/>
                </a:lnTo>
                <a:lnTo>
                  <a:pt x="437928" y="34008"/>
                </a:lnTo>
                <a:lnTo>
                  <a:pt x="394891" y="15532"/>
                </a:lnTo>
                <a:lnTo>
                  <a:pt x="348743" y="3987"/>
                </a:lnTo>
                <a:lnTo>
                  <a:pt x="3001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88054" y="7552054"/>
            <a:ext cx="445770" cy="532765"/>
          </a:xfrm>
          <a:custGeom>
            <a:avLst/>
            <a:gdLst/>
            <a:ahLst/>
            <a:cxnLst/>
            <a:rect l="l" t="t" r="r" b="b"/>
            <a:pathLst>
              <a:path w="445770" h="532765">
                <a:moveTo>
                  <a:pt x="0" y="532764"/>
                </a:moveTo>
                <a:lnTo>
                  <a:pt x="44577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47695" y="6926579"/>
            <a:ext cx="1438275" cy="1266825"/>
          </a:xfrm>
          <a:custGeom>
            <a:avLst/>
            <a:gdLst/>
            <a:ahLst/>
            <a:cxnLst/>
            <a:rect l="l" t="t" r="r" b="b"/>
            <a:pathLst>
              <a:path w="1438275" h="1266825">
                <a:moveTo>
                  <a:pt x="719201" y="0"/>
                </a:moveTo>
                <a:lnTo>
                  <a:pt x="667832" y="1590"/>
                </a:lnTo>
                <a:lnTo>
                  <a:pt x="617439" y="6290"/>
                </a:lnTo>
                <a:lnTo>
                  <a:pt x="568144" y="13991"/>
                </a:lnTo>
                <a:lnTo>
                  <a:pt x="520067" y="24588"/>
                </a:lnTo>
                <a:lnTo>
                  <a:pt x="473332" y="37972"/>
                </a:lnTo>
                <a:lnTo>
                  <a:pt x="428058" y="54037"/>
                </a:lnTo>
                <a:lnTo>
                  <a:pt x="384369" y="72675"/>
                </a:lnTo>
                <a:lnTo>
                  <a:pt x="342385" y="93779"/>
                </a:lnTo>
                <a:lnTo>
                  <a:pt x="302229" y="117242"/>
                </a:lnTo>
                <a:lnTo>
                  <a:pt x="264021" y="142956"/>
                </a:lnTo>
                <a:lnTo>
                  <a:pt x="227883" y="170815"/>
                </a:lnTo>
                <a:lnTo>
                  <a:pt x="193938" y="200711"/>
                </a:lnTo>
                <a:lnTo>
                  <a:pt x="162306" y="232536"/>
                </a:lnTo>
                <a:lnTo>
                  <a:pt x="133110" y="266185"/>
                </a:lnTo>
                <a:lnTo>
                  <a:pt x="106470" y="301548"/>
                </a:lnTo>
                <a:lnTo>
                  <a:pt x="82510" y="338520"/>
                </a:lnTo>
                <a:lnTo>
                  <a:pt x="61349" y="376993"/>
                </a:lnTo>
                <a:lnTo>
                  <a:pt x="43110" y="416860"/>
                </a:lnTo>
                <a:lnTo>
                  <a:pt x="27915" y="458014"/>
                </a:lnTo>
                <a:lnTo>
                  <a:pt x="15884" y="500346"/>
                </a:lnTo>
                <a:lnTo>
                  <a:pt x="7140" y="543751"/>
                </a:lnTo>
                <a:lnTo>
                  <a:pt x="1805" y="588121"/>
                </a:lnTo>
                <a:lnTo>
                  <a:pt x="0" y="633348"/>
                </a:lnTo>
                <a:lnTo>
                  <a:pt x="1805" y="678592"/>
                </a:lnTo>
                <a:lnTo>
                  <a:pt x="7140" y="722976"/>
                </a:lnTo>
                <a:lnTo>
                  <a:pt x="15884" y="766394"/>
                </a:lnTo>
                <a:lnTo>
                  <a:pt x="27915" y="808739"/>
                </a:lnTo>
                <a:lnTo>
                  <a:pt x="43110" y="849903"/>
                </a:lnTo>
                <a:lnTo>
                  <a:pt x="61349" y="889779"/>
                </a:lnTo>
                <a:lnTo>
                  <a:pt x="82510" y="928261"/>
                </a:lnTo>
                <a:lnTo>
                  <a:pt x="106470" y="965240"/>
                </a:lnTo>
                <a:lnTo>
                  <a:pt x="133110" y="1000611"/>
                </a:lnTo>
                <a:lnTo>
                  <a:pt x="162306" y="1034265"/>
                </a:lnTo>
                <a:lnTo>
                  <a:pt x="193938" y="1066095"/>
                </a:lnTo>
                <a:lnTo>
                  <a:pt x="227883" y="1095995"/>
                </a:lnTo>
                <a:lnTo>
                  <a:pt x="264021" y="1123857"/>
                </a:lnTo>
                <a:lnTo>
                  <a:pt x="302229" y="1149575"/>
                </a:lnTo>
                <a:lnTo>
                  <a:pt x="342385" y="1173040"/>
                </a:lnTo>
                <a:lnTo>
                  <a:pt x="384369" y="1194145"/>
                </a:lnTo>
                <a:lnTo>
                  <a:pt x="428058" y="1212785"/>
                </a:lnTo>
                <a:lnTo>
                  <a:pt x="473332" y="1228850"/>
                </a:lnTo>
                <a:lnTo>
                  <a:pt x="520067" y="1242235"/>
                </a:lnTo>
                <a:lnTo>
                  <a:pt x="568144" y="1252832"/>
                </a:lnTo>
                <a:lnTo>
                  <a:pt x="617439" y="1260534"/>
                </a:lnTo>
                <a:lnTo>
                  <a:pt x="667832" y="1265234"/>
                </a:lnTo>
                <a:lnTo>
                  <a:pt x="719201" y="1266824"/>
                </a:lnTo>
                <a:lnTo>
                  <a:pt x="770553" y="1265234"/>
                </a:lnTo>
                <a:lnTo>
                  <a:pt x="820932" y="1260534"/>
                </a:lnTo>
                <a:lnTo>
                  <a:pt x="870214" y="1252832"/>
                </a:lnTo>
                <a:lnTo>
                  <a:pt x="918278" y="1242235"/>
                </a:lnTo>
                <a:lnTo>
                  <a:pt x="965003" y="1228850"/>
                </a:lnTo>
                <a:lnTo>
                  <a:pt x="1010267" y="1212785"/>
                </a:lnTo>
                <a:lnTo>
                  <a:pt x="1053948" y="1194145"/>
                </a:lnTo>
                <a:lnTo>
                  <a:pt x="1095924" y="1173040"/>
                </a:lnTo>
                <a:lnTo>
                  <a:pt x="1136074" y="1149575"/>
                </a:lnTo>
                <a:lnTo>
                  <a:pt x="1174276" y="1123857"/>
                </a:lnTo>
                <a:lnTo>
                  <a:pt x="1210409" y="1095995"/>
                </a:lnTo>
                <a:lnTo>
                  <a:pt x="1244350" y="1066095"/>
                </a:lnTo>
                <a:lnTo>
                  <a:pt x="1275978" y="1034265"/>
                </a:lnTo>
                <a:lnTo>
                  <a:pt x="1305172" y="1000611"/>
                </a:lnTo>
                <a:lnTo>
                  <a:pt x="1331809" y="965240"/>
                </a:lnTo>
                <a:lnTo>
                  <a:pt x="1355768" y="928261"/>
                </a:lnTo>
                <a:lnTo>
                  <a:pt x="1376927" y="889779"/>
                </a:lnTo>
                <a:lnTo>
                  <a:pt x="1395165" y="849903"/>
                </a:lnTo>
                <a:lnTo>
                  <a:pt x="1410360" y="808739"/>
                </a:lnTo>
                <a:lnTo>
                  <a:pt x="1422390" y="766394"/>
                </a:lnTo>
                <a:lnTo>
                  <a:pt x="1431134" y="722976"/>
                </a:lnTo>
                <a:lnTo>
                  <a:pt x="1436469" y="678592"/>
                </a:lnTo>
                <a:lnTo>
                  <a:pt x="1438275" y="633348"/>
                </a:lnTo>
                <a:lnTo>
                  <a:pt x="1436469" y="588121"/>
                </a:lnTo>
                <a:lnTo>
                  <a:pt x="1431134" y="543751"/>
                </a:lnTo>
                <a:lnTo>
                  <a:pt x="1422390" y="500346"/>
                </a:lnTo>
                <a:lnTo>
                  <a:pt x="1410360" y="458014"/>
                </a:lnTo>
                <a:lnTo>
                  <a:pt x="1395165" y="416860"/>
                </a:lnTo>
                <a:lnTo>
                  <a:pt x="1376927" y="376993"/>
                </a:lnTo>
                <a:lnTo>
                  <a:pt x="1355768" y="338520"/>
                </a:lnTo>
                <a:lnTo>
                  <a:pt x="1331809" y="301548"/>
                </a:lnTo>
                <a:lnTo>
                  <a:pt x="1305172" y="266185"/>
                </a:lnTo>
                <a:lnTo>
                  <a:pt x="1275978" y="232536"/>
                </a:lnTo>
                <a:lnTo>
                  <a:pt x="1244350" y="200711"/>
                </a:lnTo>
                <a:lnTo>
                  <a:pt x="1210409" y="170815"/>
                </a:lnTo>
                <a:lnTo>
                  <a:pt x="1174276" y="142956"/>
                </a:lnTo>
                <a:lnTo>
                  <a:pt x="1136074" y="117242"/>
                </a:lnTo>
                <a:lnTo>
                  <a:pt x="1095924" y="93779"/>
                </a:lnTo>
                <a:lnTo>
                  <a:pt x="1053948" y="72675"/>
                </a:lnTo>
                <a:lnTo>
                  <a:pt x="1010267" y="54037"/>
                </a:lnTo>
                <a:lnTo>
                  <a:pt x="965003" y="37972"/>
                </a:lnTo>
                <a:lnTo>
                  <a:pt x="918278" y="24588"/>
                </a:lnTo>
                <a:lnTo>
                  <a:pt x="870214" y="13991"/>
                </a:lnTo>
                <a:lnTo>
                  <a:pt x="820932" y="6290"/>
                </a:lnTo>
                <a:lnTo>
                  <a:pt x="770553" y="1590"/>
                </a:lnTo>
                <a:lnTo>
                  <a:pt x="71920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25722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3230245" cy="1026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1245235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96595" indent="-228600">
              <a:lnSpc>
                <a:spcPct val="100000"/>
              </a:lnSpc>
              <a:spcBef>
                <a:spcPts val="1565"/>
              </a:spcBef>
              <a:buFont typeface="Wingdings"/>
              <a:buChar char=""/>
              <a:tabLst>
                <a:tab pos="69723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Cauchy's theorem of</a:t>
            </a:r>
            <a:r>
              <a:rPr dirty="0" u="heavy" sz="16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integral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759051"/>
            <a:ext cx="5304790" cy="280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20345">
              <a:lnSpc>
                <a:spcPct val="1114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This theorem states that, when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continuous  inside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on simple closed curve,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90">
                <a:latin typeface="Cambria Math"/>
                <a:cs typeface="Cambria Math"/>
              </a:rPr>
              <a:t>∮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0170">
              <a:lnSpc>
                <a:spcPct val="100000"/>
              </a:lnSpc>
              <a:spcBef>
                <a:spcPts val="50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400" spc="-5">
                <a:latin typeface="Times New Roman"/>
                <a:cs typeface="Times New Roman"/>
              </a:rPr>
              <a:t>This integration is 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contour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integration.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 analytic in the doubly connected region bounded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curve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&amp;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(7)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290">
                <a:latin typeface="Cambria Math"/>
                <a:cs typeface="Cambria Math"/>
              </a:rPr>
              <a:t>∮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∮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0170">
              <a:lnSpc>
                <a:spcPct val="100000"/>
              </a:lnSpc>
              <a:spcBef>
                <a:spcPts val="1050"/>
              </a:spcBef>
              <a:tabLst>
                <a:tab pos="1114425" algn="l"/>
              </a:tabLst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r>
              <a:rPr dirty="0" baseline="-13888" sz="1200">
                <a:latin typeface="Cambria Math"/>
                <a:cs typeface="Cambria Math"/>
              </a:rPr>
              <a:t>	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7150" y="629145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9550" y="6212204"/>
            <a:ext cx="94106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120">
                <a:latin typeface="Times New Roman"/>
                <a:cs typeface="Times New Roman"/>
              </a:rPr>
              <a:t> </a:t>
            </a:r>
            <a:r>
              <a:rPr dirty="0" baseline="3968" sz="2100" spc="-15">
                <a:latin typeface="Times New Roman"/>
                <a:cs typeface="Times New Roman"/>
              </a:rPr>
              <a:t>[</a:t>
            </a:r>
            <a:r>
              <a:rPr dirty="0" sz="1400" spc="-1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7879" y="6148196"/>
            <a:ext cx="1733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53335" y="6342252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357754" y="6353936"/>
            <a:ext cx="44894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11111" sz="1500" spc="382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  </a:t>
            </a:r>
            <a:r>
              <a:rPr dirty="0" sz="800" spc="-50">
                <a:latin typeface="Cambria Math"/>
                <a:cs typeface="Cambria Math"/>
              </a:rPr>
              <a:t> </a:t>
            </a: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742">
                <a:latin typeface="Cambria Math"/>
                <a:cs typeface="Cambria Math"/>
              </a:rPr>
              <a:t> </a:t>
            </a:r>
            <a:r>
              <a:rPr dirty="0" baseline="5555" sz="1500" spc="600">
                <a:latin typeface="Cambria Math"/>
                <a:cs typeface="Cambria Math"/>
              </a:rPr>
              <a:t> </a:t>
            </a:r>
            <a:endParaRPr baseline="5555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39339" y="6201536"/>
            <a:ext cx="35953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],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any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simple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closed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curve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6121374"/>
            <a:ext cx="222885" cy="614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7900"/>
              </a:lnSpc>
              <a:spcBef>
                <a:spcPts val="95"/>
              </a:spcBef>
            </a:pP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x 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6836130"/>
            <a:ext cx="1947545" cy="1234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>
              <a:lnSpc>
                <a:spcPct val="1121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outside the curve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 2- </a:t>
            </a:r>
            <a:r>
              <a:rPr dirty="0" sz="1400" spc="-5">
                <a:latin typeface="Times New Roman"/>
                <a:cs typeface="Times New Roman"/>
              </a:rPr>
              <a:t>inside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curve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outside the curve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8273033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82013" y="8164982"/>
            <a:ext cx="267970" cy="416559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39"/>
              </a:spcBef>
            </a:pPr>
            <a:r>
              <a:rPr dirty="0" sz="1000" spc="35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94713" y="8402700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99184" y="8388857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71573" y="8262365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7630" y="8651595"/>
            <a:ext cx="5075555" cy="81978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inside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curve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Circular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radius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with center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(Γ)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inside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, recall </a:t>
            </a:r>
            <a:r>
              <a:rPr dirty="0" sz="1400" spc="-5">
                <a:latin typeface="Times New Roman"/>
                <a:cs typeface="Times New Roman"/>
              </a:rPr>
              <a:t>Cauchy's </a:t>
            </a:r>
            <a:r>
              <a:rPr dirty="0" sz="1400">
                <a:latin typeface="Times New Roman"/>
                <a:cs typeface="Times New Roman"/>
              </a:rPr>
              <a:t>theorem for </a:t>
            </a:r>
            <a:r>
              <a:rPr dirty="0" sz="1400" spc="-5">
                <a:latin typeface="Times New Roman"/>
                <a:cs typeface="Times New Roman"/>
              </a:rPr>
              <a:t>multiply connected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Region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34561" y="4903407"/>
            <a:ext cx="1464945" cy="539115"/>
          </a:xfrm>
          <a:custGeom>
            <a:avLst/>
            <a:gdLst/>
            <a:ahLst/>
            <a:cxnLst/>
            <a:rect l="l" t="t" r="r" b="b"/>
            <a:pathLst>
              <a:path w="1464945" h="539114">
                <a:moveTo>
                  <a:pt x="1123" y="262317"/>
                </a:moveTo>
                <a:lnTo>
                  <a:pt x="1885" y="202738"/>
                </a:lnTo>
                <a:lnTo>
                  <a:pt x="18802" y="135753"/>
                </a:lnTo>
                <a:lnTo>
                  <a:pt x="60102" y="72396"/>
                </a:lnTo>
                <a:lnTo>
                  <a:pt x="92468" y="45525"/>
                </a:lnTo>
                <a:lnTo>
                  <a:pt x="134016" y="23699"/>
                </a:lnTo>
                <a:lnTo>
                  <a:pt x="185775" y="8296"/>
                </a:lnTo>
                <a:lnTo>
                  <a:pt x="248773" y="697"/>
                </a:lnTo>
                <a:lnTo>
                  <a:pt x="281483" y="0"/>
                </a:lnTo>
                <a:lnTo>
                  <a:pt x="319303" y="673"/>
                </a:lnTo>
                <a:lnTo>
                  <a:pt x="361718" y="2642"/>
                </a:lnTo>
                <a:lnTo>
                  <a:pt x="408214" y="5827"/>
                </a:lnTo>
                <a:lnTo>
                  <a:pt x="458276" y="10154"/>
                </a:lnTo>
                <a:lnTo>
                  <a:pt x="511388" y="15544"/>
                </a:lnTo>
                <a:lnTo>
                  <a:pt x="567037" y="21922"/>
                </a:lnTo>
                <a:lnTo>
                  <a:pt x="624707" y="29210"/>
                </a:lnTo>
                <a:lnTo>
                  <a:pt x="683883" y="37333"/>
                </a:lnTo>
                <a:lnTo>
                  <a:pt x="744052" y="46212"/>
                </a:lnTo>
                <a:lnTo>
                  <a:pt x="804697" y="55772"/>
                </a:lnTo>
                <a:lnTo>
                  <a:pt x="865304" y="65936"/>
                </a:lnTo>
                <a:lnTo>
                  <a:pt x="925358" y="76627"/>
                </a:lnTo>
                <a:lnTo>
                  <a:pt x="984346" y="87768"/>
                </a:lnTo>
                <a:lnTo>
                  <a:pt x="1041750" y="99282"/>
                </a:lnTo>
                <a:lnTo>
                  <a:pt x="1097058" y="111094"/>
                </a:lnTo>
                <a:lnTo>
                  <a:pt x="1149754" y="123125"/>
                </a:lnTo>
                <a:lnTo>
                  <a:pt x="1199323" y="135300"/>
                </a:lnTo>
                <a:lnTo>
                  <a:pt x="1245250" y="147542"/>
                </a:lnTo>
                <a:lnTo>
                  <a:pt x="1287021" y="159774"/>
                </a:lnTo>
                <a:lnTo>
                  <a:pt x="1324121" y="171919"/>
                </a:lnTo>
                <a:lnTo>
                  <a:pt x="1382248" y="195642"/>
                </a:lnTo>
                <a:lnTo>
                  <a:pt x="1422889" y="222803"/>
                </a:lnTo>
                <a:lnTo>
                  <a:pt x="1448985" y="254869"/>
                </a:lnTo>
                <a:lnTo>
                  <a:pt x="1464483" y="328134"/>
                </a:lnTo>
                <a:lnTo>
                  <a:pt x="1457354" y="366545"/>
                </a:lnTo>
                <a:lnTo>
                  <a:pt x="1442619" y="404284"/>
                </a:lnTo>
                <a:lnTo>
                  <a:pt x="1422013" y="439956"/>
                </a:lnTo>
                <a:lnTo>
                  <a:pt x="1397271" y="472168"/>
                </a:lnTo>
                <a:lnTo>
                  <a:pt x="1370127" y="499524"/>
                </a:lnTo>
                <a:lnTo>
                  <a:pt x="1315573" y="534097"/>
                </a:lnTo>
                <a:lnTo>
                  <a:pt x="1286676" y="538487"/>
                </a:lnTo>
                <a:lnTo>
                  <a:pt x="1251848" y="534424"/>
                </a:lnTo>
                <a:lnTo>
                  <a:pt x="1211991" y="523594"/>
                </a:lnTo>
                <a:lnTo>
                  <a:pt x="1168005" y="507683"/>
                </a:lnTo>
                <a:lnTo>
                  <a:pt x="1120794" y="488377"/>
                </a:lnTo>
                <a:lnTo>
                  <a:pt x="1071258" y="467363"/>
                </a:lnTo>
                <a:lnTo>
                  <a:pt x="1020300" y="446325"/>
                </a:lnTo>
                <a:lnTo>
                  <a:pt x="968821" y="426951"/>
                </a:lnTo>
                <a:lnTo>
                  <a:pt x="917722" y="410926"/>
                </a:lnTo>
                <a:lnTo>
                  <a:pt x="867906" y="399935"/>
                </a:lnTo>
                <a:lnTo>
                  <a:pt x="820273" y="395667"/>
                </a:lnTo>
                <a:lnTo>
                  <a:pt x="772935" y="398883"/>
                </a:lnTo>
                <a:lnTo>
                  <a:pt x="723787" y="408241"/>
                </a:lnTo>
                <a:lnTo>
                  <a:pt x="673414" y="422258"/>
                </a:lnTo>
                <a:lnTo>
                  <a:pt x="622400" y="439455"/>
                </a:lnTo>
                <a:lnTo>
                  <a:pt x="571328" y="458353"/>
                </a:lnTo>
                <a:lnTo>
                  <a:pt x="520783" y="477471"/>
                </a:lnTo>
                <a:lnTo>
                  <a:pt x="471349" y="495330"/>
                </a:lnTo>
                <a:lnTo>
                  <a:pt x="423610" y="510449"/>
                </a:lnTo>
                <a:lnTo>
                  <a:pt x="378149" y="521349"/>
                </a:lnTo>
                <a:lnTo>
                  <a:pt x="335550" y="526550"/>
                </a:lnTo>
                <a:lnTo>
                  <a:pt x="296398" y="524572"/>
                </a:lnTo>
                <a:lnTo>
                  <a:pt x="250566" y="512588"/>
                </a:lnTo>
                <a:lnTo>
                  <a:pt x="204953" y="492536"/>
                </a:lnTo>
                <a:lnTo>
                  <a:pt x="160861" y="466034"/>
                </a:lnTo>
                <a:lnTo>
                  <a:pt x="119591" y="434703"/>
                </a:lnTo>
                <a:lnTo>
                  <a:pt x="82445" y="400163"/>
                </a:lnTo>
                <a:lnTo>
                  <a:pt x="50724" y="364034"/>
                </a:lnTo>
                <a:lnTo>
                  <a:pt x="25729" y="327937"/>
                </a:lnTo>
                <a:lnTo>
                  <a:pt x="8762" y="293491"/>
                </a:lnTo>
                <a:lnTo>
                  <a:pt x="1123" y="2623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83335" y="4864734"/>
            <a:ext cx="15875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81844" y="4992446"/>
            <a:ext cx="838835" cy="319405"/>
          </a:xfrm>
          <a:custGeom>
            <a:avLst/>
            <a:gdLst/>
            <a:ahLst/>
            <a:cxnLst/>
            <a:rect l="l" t="t" r="r" b="b"/>
            <a:pathLst>
              <a:path w="838835" h="319404">
                <a:moveTo>
                  <a:pt x="3065" y="119303"/>
                </a:moveTo>
                <a:lnTo>
                  <a:pt x="0" y="96254"/>
                </a:lnTo>
                <a:lnTo>
                  <a:pt x="22830" y="84933"/>
                </a:lnTo>
                <a:lnTo>
                  <a:pt x="59590" y="77780"/>
                </a:lnTo>
                <a:lnTo>
                  <a:pt x="98315" y="67233"/>
                </a:lnTo>
                <a:lnTo>
                  <a:pt x="134600" y="48957"/>
                </a:lnTo>
                <a:lnTo>
                  <a:pt x="175230" y="27704"/>
                </a:lnTo>
                <a:lnTo>
                  <a:pt x="225028" y="9547"/>
                </a:lnTo>
                <a:lnTo>
                  <a:pt x="288815" y="558"/>
                </a:lnTo>
                <a:lnTo>
                  <a:pt x="329609" y="0"/>
                </a:lnTo>
                <a:lnTo>
                  <a:pt x="377874" y="855"/>
                </a:lnTo>
                <a:lnTo>
                  <a:pt x="431021" y="3348"/>
                </a:lnTo>
                <a:lnTo>
                  <a:pt x="486459" y="7701"/>
                </a:lnTo>
                <a:lnTo>
                  <a:pt x="541600" y="14138"/>
                </a:lnTo>
                <a:lnTo>
                  <a:pt x="593853" y="22882"/>
                </a:lnTo>
                <a:lnTo>
                  <a:pt x="640630" y="34156"/>
                </a:lnTo>
                <a:lnTo>
                  <a:pt x="679340" y="48183"/>
                </a:lnTo>
                <a:lnTo>
                  <a:pt x="724275" y="75743"/>
                </a:lnTo>
                <a:lnTo>
                  <a:pt x="766406" y="113305"/>
                </a:lnTo>
                <a:lnTo>
                  <a:pt x="801975" y="155101"/>
                </a:lnTo>
                <a:lnTo>
                  <a:pt x="827225" y="195361"/>
                </a:lnTo>
                <a:lnTo>
                  <a:pt x="838399" y="228320"/>
                </a:lnTo>
                <a:lnTo>
                  <a:pt x="831740" y="248208"/>
                </a:lnTo>
                <a:lnTo>
                  <a:pt x="806620" y="251325"/>
                </a:lnTo>
                <a:lnTo>
                  <a:pt x="763816" y="243757"/>
                </a:lnTo>
                <a:lnTo>
                  <a:pt x="708893" y="229513"/>
                </a:lnTo>
                <a:lnTo>
                  <a:pt x="647416" y="212603"/>
                </a:lnTo>
                <a:lnTo>
                  <a:pt x="584951" y="197037"/>
                </a:lnTo>
                <a:lnTo>
                  <a:pt x="527063" y="186826"/>
                </a:lnTo>
                <a:lnTo>
                  <a:pt x="479315" y="185978"/>
                </a:lnTo>
                <a:lnTo>
                  <a:pt x="435527" y="200794"/>
                </a:lnTo>
                <a:lnTo>
                  <a:pt x="397824" y="228311"/>
                </a:lnTo>
                <a:lnTo>
                  <a:pt x="363825" y="261225"/>
                </a:lnTo>
                <a:lnTo>
                  <a:pt x="331149" y="292234"/>
                </a:lnTo>
                <a:lnTo>
                  <a:pt x="297414" y="314036"/>
                </a:lnTo>
                <a:lnTo>
                  <a:pt x="260240" y="319328"/>
                </a:lnTo>
                <a:lnTo>
                  <a:pt x="222401" y="307048"/>
                </a:lnTo>
                <a:lnTo>
                  <a:pt x="179208" y="282283"/>
                </a:lnTo>
                <a:lnTo>
                  <a:pt x="134094" y="249265"/>
                </a:lnTo>
                <a:lnTo>
                  <a:pt x="90490" y="212226"/>
                </a:lnTo>
                <a:lnTo>
                  <a:pt x="51829" y="175397"/>
                </a:lnTo>
                <a:lnTo>
                  <a:pt x="21543" y="143012"/>
                </a:lnTo>
                <a:lnTo>
                  <a:pt x="3065" y="11930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37310" y="4969001"/>
            <a:ext cx="149478" cy="759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64894" y="5009514"/>
            <a:ext cx="1108075" cy="79438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478790">
              <a:lnSpc>
                <a:spcPct val="100000"/>
              </a:lnSpc>
              <a:spcBef>
                <a:spcPts val="1505"/>
              </a:spcBef>
              <a:tabLst>
                <a:tab pos="948690" algn="l"/>
              </a:tabLst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Fig(7)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94070" y="7506080"/>
            <a:ext cx="2711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Real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99001" y="6791325"/>
            <a:ext cx="34163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Ima</a:t>
            </a:r>
            <a:r>
              <a:rPr dirty="0" sz="1100" spc="-5">
                <a:latin typeface="Calibri"/>
                <a:cs typeface="Calibri"/>
              </a:rPr>
              <a:t>g</a:t>
            </a:r>
            <a:r>
              <a:rPr dirty="0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814570" y="6979284"/>
            <a:ext cx="428625" cy="381000"/>
          </a:xfrm>
          <a:custGeom>
            <a:avLst/>
            <a:gdLst/>
            <a:ahLst/>
            <a:cxnLst/>
            <a:rect l="l" t="t" r="r" b="b"/>
            <a:pathLst>
              <a:path w="428625" h="381000">
                <a:moveTo>
                  <a:pt x="214375" y="0"/>
                </a:moveTo>
                <a:lnTo>
                  <a:pt x="165191" y="5034"/>
                </a:lnTo>
                <a:lnTo>
                  <a:pt x="120057" y="19372"/>
                </a:lnTo>
                <a:lnTo>
                  <a:pt x="80255" y="41867"/>
                </a:lnTo>
                <a:lnTo>
                  <a:pt x="47066" y="71374"/>
                </a:lnTo>
                <a:lnTo>
                  <a:pt x="21772" y="106746"/>
                </a:lnTo>
                <a:lnTo>
                  <a:pt x="5656" y="146837"/>
                </a:lnTo>
                <a:lnTo>
                  <a:pt x="0" y="190500"/>
                </a:lnTo>
                <a:lnTo>
                  <a:pt x="5656" y="234162"/>
                </a:lnTo>
                <a:lnTo>
                  <a:pt x="21772" y="274253"/>
                </a:lnTo>
                <a:lnTo>
                  <a:pt x="47066" y="309625"/>
                </a:lnTo>
                <a:lnTo>
                  <a:pt x="80255" y="339132"/>
                </a:lnTo>
                <a:lnTo>
                  <a:pt x="120057" y="361627"/>
                </a:lnTo>
                <a:lnTo>
                  <a:pt x="165191" y="375965"/>
                </a:lnTo>
                <a:lnTo>
                  <a:pt x="214375" y="381000"/>
                </a:lnTo>
                <a:lnTo>
                  <a:pt x="263513" y="375965"/>
                </a:lnTo>
                <a:lnTo>
                  <a:pt x="308613" y="361627"/>
                </a:lnTo>
                <a:lnTo>
                  <a:pt x="348393" y="339132"/>
                </a:lnTo>
                <a:lnTo>
                  <a:pt x="381568" y="309625"/>
                </a:lnTo>
                <a:lnTo>
                  <a:pt x="406855" y="274253"/>
                </a:lnTo>
                <a:lnTo>
                  <a:pt x="422968" y="234162"/>
                </a:lnTo>
                <a:lnTo>
                  <a:pt x="428625" y="190500"/>
                </a:lnTo>
                <a:lnTo>
                  <a:pt x="422968" y="146837"/>
                </a:lnTo>
                <a:lnTo>
                  <a:pt x="406855" y="106746"/>
                </a:lnTo>
                <a:lnTo>
                  <a:pt x="381568" y="71374"/>
                </a:lnTo>
                <a:lnTo>
                  <a:pt x="348393" y="41867"/>
                </a:lnTo>
                <a:lnTo>
                  <a:pt x="308613" y="19372"/>
                </a:lnTo>
                <a:lnTo>
                  <a:pt x="263513" y="5034"/>
                </a:lnTo>
                <a:lnTo>
                  <a:pt x="2143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95607" y="6974522"/>
            <a:ext cx="142875" cy="142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746241" y="6963536"/>
            <a:ext cx="9271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19295" y="6979284"/>
            <a:ext cx="76200" cy="501650"/>
          </a:xfrm>
          <a:custGeom>
            <a:avLst/>
            <a:gdLst/>
            <a:ahLst/>
            <a:cxnLst/>
            <a:rect l="l" t="t" r="r" b="b"/>
            <a:pathLst>
              <a:path w="76200" h="501650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498856"/>
                </a:lnTo>
                <a:lnTo>
                  <a:pt x="34543" y="501650"/>
                </a:lnTo>
                <a:lnTo>
                  <a:pt x="41655" y="501650"/>
                </a:lnTo>
                <a:lnTo>
                  <a:pt x="44450" y="49885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5016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016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51045" y="7435850"/>
            <a:ext cx="1301750" cy="76200"/>
          </a:xfrm>
          <a:custGeom>
            <a:avLst/>
            <a:gdLst/>
            <a:ahLst/>
            <a:cxnLst/>
            <a:rect l="l" t="t" r="r" b="b"/>
            <a:pathLst>
              <a:path w="1301750" h="76200">
                <a:moveTo>
                  <a:pt x="1225550" y="0"/>
                </a:moveTo>
                <a:lnTo>
                  <a:pt x="1225550" y="76200"/>
                </a:lnTo>
                <a:lnTo>
                  <a:pt x="1289050" y="44450"/>
                </a:lnTo>
                <a:lnTo>
                  <a:pt x="1241805" y="44450"/>
                </a:lnTo>
                <a:lnTo>
                  <a:pt x="1244600" y="41656"/>
                </a:lnTo>
                <a:lnTo>
                  <a:pt x="1244600" y="34544"/>
                </a:lnTo>
                <a:lnTo>
                  <a:pt x="1241805" y="31750"/>
                </a:lnTo>
                <a:lnTo>
                  <a:pt x="1289050" y="31750"/>
                </a:lnTo>
                <a:lnTo>
                  <a:pt x="1225550" y="0"/>
                </a:lnTo>
                <a:close/>
              </a:path>
              <a:path w="1301750" h="76200">
                <a:moveTo>
                  <a:pt x="12255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225550" y="44450"/>
                </a:lnTo>
                <a:lnTo>
                  <a:pt x="1225550" y="31750"/>
                </a:lnTo>
                <a:close/>
              </a:path>
              <a:path w="1301750" h="76200">
                <a:moveTo>
                  <a:pt x="1289050" y="31750"/>
                </a:moveTo>
                <a:lnTo>
                  <a:pt x="1241805" y="31750"/>
                </a:lnTo>
                <a:lnTo>
                  <a:pt x="1244600" y="34544"/>
                </a:lnTo>
                <a:lnTo>
                  <a:pt x="1244600" y="41656"/>
                </a:lnTo>
                <a:lnTo>
                  <a:pt x="1241805" y="44450"/>
                </a:lnTo>
                <a:lnTo>
                  <a:pt x="1289050" y="44450"/>
                </a:lnTo>
                <a:lnTo>
                  <a:pt x="1301750" y="38100"/>
                </a:lnTo>
                <a:lnTo>
                  <a:pt x="1289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727828" y="7658480"/>
            <a:ext cx="4699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(8)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7626" y="1595373"/>
            <a:ext cx="556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0426" y="1606041"/>
            <a:ext cx="1193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80">
                <a:latin typeface="Cambria Math"/>
                <a:cs typeface="Cambria Math"/>
              </a:rPr>
              <a:t>∮</a:t>
            </a:r>
            <a:r>
              <a:rPr dirty="0" baseline="3968" sz="2100" spc="-419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30">
                <a:latin typeface="Times New Roman"/>
                <a:cs typeface="Times New Roman"/>
              </a:rPr>
              <a:t> </a:t>
            </a:r>
            <a:r>
              <a:rPr dirty="0" sz="1400" spc="-280">
                <a:latin typeface="Cambria Math"/>
                <a:cs typeface="Cambria Math"/>
              </a:rPr>
              <a:t>∮</a:t>
            </a:r>
            <a:r>
              <a:rPr dirty="0" baseline="-27777" sz="1500" spc="382">
                <a:latin typeface="Cambria Math"/>
                <a:cs typeface="Cambria Math"/>
              </a:rPr>
              <a:t> </a:t>
            </a:r>
            <a:r>
              <a:rPr dirty="0" baseline="-48611" sz="1200" spc="450">
                <a:latin typeface="Cambria Math"/>
                <a:cs typeface="Cambria Math"/>
              </a:rPr>
              <a:t> </a:t>
            </a:r>
            <a:endParaRPr baseline="-48611" sz="12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6230" y="2204973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9214" y="2097684"/>
            <a:ext cx="26797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1914" y="2335021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56333" y="2320798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72970" y="2204973"/>
            <a:ext cx="2336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6919" y="2097684"/>
            <a:ext cx="26797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39619" y="2335021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344039" y="2320798"/>
            <a:ext cx="104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0171" y="2739897"/>
            <a:ext cx="26289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19841" sz="2100" spc="682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26560" y="2805430"/>
            <a:ext cx="37528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86230" y="2431134"/>
            <a:ext cx="1711960" cy="114427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878205" algn="l"/>
              </a:tabLst>
            </a:pPr>
            <a:r>
              <a:rPr dirty="0" sz="1400" spc="-5">
                <a:latin typeface="Cambria Math"/>
                <a:cs typeface="Cambria Math"/>
              </a:rPr>
              <a:t>|       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|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30555" sz="1500" spc="547">
                <a:latin typeface="Cambria Math"/>
                <a:cs typeface="Cambria Math"/>
              </a:rPr>
              <a:t> </a:t>
            </a:r>
            <a:endParaRPr baseline="-30555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30555" sz="1500" spc="547">
                <a:latin typeface="Cambria Math"/>
                <a:cs typeface="Cambria Math"/>
              </a:rPr>
              <a:t> </a:t>
            </a:r>
            <a:r>
              <a:rPr dirty="0" baseline="-30555" sz="1500">
                <a:latin typeface="Cambria Math"/>
                <a:cs typeface="Cambria Math"/>
              </a:rPr>
              <a:t> </a:t>
            </a:r>
            <a:r>
              <a:rPr dirty="0" baseline="-30555" sz="1500" spc="-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487">
                <a:latin typeface="Cambria Math"/>
                <a:cs typeface="Cambria Math"/>
              </a:rPr>
              <a:t> 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1400" spc="-5">
                <a:latin typeface="Times New Roman"/>
                <a:cs typeface="Times New Roman"/>
              </a:rPr>
              <a:t>diff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both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j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-30555" sz="1500" spc="547">
                <a:latin typeface="Cambria Math"/>
                <a:cs typeface="Cambria Math"/>
              </a:rPr>
              <a:t> </a:t>
            </a:r>
            <a:r>
              <a:rPr dirty="0" baseline="-30555" sz="1500">
                <a:latin typeface="Cambria Math"/>
                <a:cs typeface="Cambria Math"/>
              </a:rPr>
              <a:t> </a:t>
            </a:r>
            <a:r>
              <a:rPr dirty="0" baseline="-30555" sz="1500" spc="-67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27777" sz="1500" spc="487">
                <a:latin typeface="Cambria Math"/>
                <a:cs typeface="Cambria Math"/>
              </a:rPr>
              <a:t> 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3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86230" y="3631819"/>
            <a:ext cx="4848225" cy="605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counter integration around the circuit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radius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lower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-5">
                <a:latin typeface="Times New Roman"/>
                <a:cs typeface="Times New Roman"/>
              </a:rPr>
              <a:t>limit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&amp; upper </a:t>
            </a:r>
            <a:r>
              <a:rPr dirty="0" sz="1400" spc="-10">
                <a:latin typeface="Times New Roman"/>
                <a:cs typeface="Times New Roman"/>
              </a:rPr>
              <a:t>limit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2π)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86230" y="4401438"/>
            <a:ext cx="2794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98217" y="4531486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02638" y="4517263"/>
            <a:ext cx="104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85923" y="453148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275458" y="4401438"/>
            <a:ext cx="2591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76325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>
                <a:latin typeface="Times New Roman"/>
                <a:cs typeface="Times New Roman"/>
              </a:rPr>
              <a:t>= j </a:t>
            </a:r>
            <a:r>
              <a:rPr dirty="0" sz="1400" spc="-5">
                <a:latin typeface="Cambria Math"/>
                <a:cs typeface="Cambria Math"/>
              </a:rPr>
              <a:t>∮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 2π j =</a:t>
            </a:r>
            <a:r>
              <a:rPr dirty="0" baseline="3968" sz="21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85517" y="4294149"/>
            <a:ext cx="3376929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34"/>
              </a:spcBef>
              <a:tabLst>
                <a:tab pos="762635" algn="l"/>
                <a:tab pos="311277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4305" sz="1200" spc="442">
                <a:latin typeface="Cambria Math"/>
                <a:cs typeface="Cambria Math"/>
              </a:rPr>
              <a:t> </a:t>
            </a:r>
            <a:r>
              <a:rPr dirty="0" baseline="24305" sz="1200" spc="494">
                <a:latin typeface="Cambria Math"/>
                <a:cs typeface="Cambria Math"/>
              </a:rPr>
              <a:t> </a:t>
            </a:r>
            <a:r>
              <a:rPr dirty="0" sz="1000" spc="405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699770" algn="l"/>
                <a:tab pos="3013710" algn="l"/>
              </a:tabLst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42">
                <a:latin typeface="Cambria Math"/>
                <a:cs typeface="Cambria Math"/>
              </a:rPr>
              <a:t> </a:t>
            </a:r>
            <a:r>
              <a:rPr dirty="0" baseline="20833" sz="1200" spc="49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999609" y="4531486"/>
            <a:ext cx="351155" cy="0"/>
          </a:xfrm>
          <a:custGeom>
            <a:avLst/>
            <a:gdLst/>
            <a:ahLst/>
            <a:cxnLst/>
            <a:rect l="l" t="t" r="r" b="b"/>
            <a:pathLst>
              <a:path w="351154" h="0">
                <a:moveTo>
                  <a:pt x="0" y="0"/>
                </a:moveTo>
                <a:lnTo>
                  <a:pt x="3508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490342" y="4517263"/>
            <a:ext cx="24034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70940" algn="l"/>
                <a:tab pos="2326005" algn="l"/>
              </a:tabLst>
            </a:pPr>
            <a:r>
              <a:rPr dirty="0" sz="1000" spc="395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7630" y="4815508"/>
            <a:ext cx="5076190" cy="1031240"/>
          </a:xfrm>
          <a:prstGeom prst="rect">
            <a:avLst/>
          </a:prstGeom>
        </p:spPr>
        <p:txBody>
          <a:bodyPr wrap="square" lIns="0" tIns="1371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80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Cauchy's integral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formula</a:t>
            </a:r>
            <a:endParaRPr sz="1600">
              <a:latin typeface="Times New Roman"/>
              <a:cs typeface="Times New Roman"/>
            </a:endParaRPr>
          </a:p>
          <a:p>
            <a:pPr marL="241300" marR="5080">
              <a:lnSpc>
                <a:spcPct val="1464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analyticall </a:t>
            </a:r>
            <a:r>
              <a:rPr dirty="0" sz="1400">
                <a:latin typeface="Times New Roman"/>
                <a:cs typeface="Times New Roman"/>
              </a:rPr>
              <a:t>inside &amp; </a:t>
            </a:r>
            <a:r>
              <a:rPr dirty="0" sz="1400" spc="-5">
                <a:latin typeface="Times New Roman"/>
                <a:cs typeface="Times New Roman"/>
              </a:rPr>
              <a:t>on asimple closed curve </a:t>
            </a:r>
            <a:r>
              <a:rPr dirty="0" sz="1400" spc="15">
                <a:latin typeface="Times New Roman"/>
                <a:cs typeface="Times New Roman"/>
              </a:rPr>
              <a:t>(c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>
                <a:latin typeface="Times New Roman"/>
                <a:cs typeface="Times New Roman"/>
              </a:rPr>
              <a:t> is  any </a:t>
            </a:r>
            <a:r>
              <a:rPr dirty="0" sz="1400" spc="-5">
                <a:latin typeface="Times New Roman"/>
                <a:cs typeface="Times New Roman"/>
              </a:rPr>
              <a:t>point inside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86230" y="5983604"/>
            <a:ext cx="6254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248535" y="6124320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235835" y="5886982"/>
            <a:ext cx="85153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7493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551815" algn="l"/>
              </a:tabLst>
            </a:pPr>
            <a:r>
              <a:rPr dirty="0" sz="1000" spc="395">
                <a:latin typeface="Cambria Math"/>
                <a:cs typeface="Cambria Math"/>
              </a:rPr>
              <a:t> 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788030" y="6124320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 h="0">
                <a:moveTo>
                  <a:pt x="0" y="0"/>
                </a:moveTo>
                <a:lnTo>
                  <a:pt x="2926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592451" y="6110096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22347" y="5994272"/>
            <a:ext cx="17367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3845" algn="l"/>
              </a:tabLst>
            </a:pP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50000" sz="1500" spc="600">
                <a:latin typeface="Cambria Math"/>
                <a:cs typeface="Cambria Math"/>
              </a:rPr>
              <a:t> </a:t>
            </a:r>
            <a:r>
              <a:rPr dirty="0" baseline="50000" sz="1500" spc="292">
                <a:latin typeface="Cambria Math"/>
                <a:cs typeface="Cambria Math"/>
              </a:rPr>
              <a:t> </a:t>
            </a:r>
            <a:r>
              <a:rPr dirty="0" baseline="50000" sz="1500" spc="487">
                <a:latin typeface="Cambria Math"/>
                <a:cs typeface="Cambria Math"/>
              </a:rPr>
              <a:t> </a:t>
            </a:r>
            <a:r>
              <a:rPr dirty="0" baseline="50000" sz="1500" spc="284">
                <a:latin typeface="Cambria Math"/>
                <a:cs typeface="Cambria Math"/>
              </a:rPr>
              <a:t> </a:t>
            </a:r>
            <a:r>
              <a:rPr dirty="0" baseline="50000" sz="1500">
                <a:latin typeface="Cambria Math"/>
                <a:cs typeface="Cambria Math"/>
              </a:rPr>
              <a:t>  </a:t>
            </a:r>
            <a:r>
              <a:rPr dirty="0" baseline="50000" sz="1500" spc="44">
                <a:latin typeface="Cambria Math"/>
                <a:cs typeface="Cambria Math"/>
              </a:rPr>
              <a:t> 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baseline="3968" sz="2100" spc="-89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65350" y="6506336"/>
            <a:ext cx="3136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178050" y="6505320"/>
            <a:ext cx="293370" cy="0"/>
          </a:xfrm>
          <a:custGeom>
            <a:avLst/>
            <a:gdLst/>
            <a:ahLst/>
            <a:cxnLst/>
            <a:rect l="l" t="t" r="r" b="b"/>
            <a:pathLst>
              <a:path w="293369" h="0">
                <a:moveTo>
                  <a:pt x="0" y="0"/>
                </a:moveTo>
                <a:lnTo>
                  <a:pt x="292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982470" y="6491096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86230" y="6375272"/>
            <a:ext cx="2950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8455" algn="l"/>
                <a:tab pos="610235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or	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7">
                <a:latin typeface="Times New Roman"/>
                <a:cs typeface="Times New Roman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532">
                <a:latin typeface="Cambria Math"/>
                <a:cs typeface="Cambria Math"/>
              </a:rPr>
              <a:t> </a:t>
            </a:r>
            <a:r>
              <a:rPr dirty="0" baseline="3968" sz="2100" spc="540">
                <a:latin typeface="Cambria Math"/>
                <a:cs typeface="Cambria Math"/>
              </a:rPr>
              <a:t> </a:t>
            </a:r>
            <a:r>
              <a:rPr dirty="0" baseline="3968" sz="2100" spc="22">
                <a:latin typeface="Cambria Math"/>
                <a:cs typeface="Cambria Math"/>
              </a:rPr>
              <a:t> </a:t>
            </a:r>
            <a:r>
              <a:rPr dirty="0" baseline="3968" sz="2100" spc="750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487">
                <a:latin typeface="Cambria Math"/>
                <a:cs typeface="Cambria Math"/>
              </a:rPr>
              <a:t> </a:t>
            </a:r>
            <a:r>
              <a:rPr dirty="0" baseline="-11111" sz="1500" spc="675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>
                <a:latin typeface="Cambria Math"/>
                <a:cs typeface="Cambria Math"/>
              </a:rPr>
              <a:t> </a:t>
            </a:r>
            <a:r>
              <a:rPr dirty="0" baseline="5952" sz="2100" spc="-127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86230" y="6678548"/>
            <a:ext cx="4438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derivatives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order for at</a:t>
            </a:r>
            <a:r>
              <a:rPr dirty="0" sz="1400">
                <a:latin typeface="Times New Roman"/>
                <a:cs typeface="Times New Roman"/>
              </a:rPr>
              <a:t> is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288158" y="7357236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25751" y="7163180"/>
            <a:ext cx="92836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5976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75458" y="7358252"/>
            <a:ext cx="11531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22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56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577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806319" y="7357236"/>
            <a:ext cx="614680" cy="0"/>
          </a:xfrm>
          <a:custGeom>
            <a:avLst/>
            <a:gdLst/>
            <a:ahLst/>
            <a:cxnLst/>
            <a:rect l="l" t="t" r="r" b="b"/>
            <a:pathLst>
              <a:path w="614679" h="0">
                <a:moveTo>
                  <a:pt x="0" y="0"/>
                </a:moveTo>
                <a:lnTo>
                  <a:pt x="61417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610739" y="7343013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86230" y="7227189"/>
            <a:ext cx="3003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6469" algn="l"/>
                <a:tab pos="1878330" algn="l"/>
              </a:tabLst>
            </a:pPr>
            <a:r>
              <a:rPr dirty="0" baseline="3968" sz="2100" spc="810">
                <a:latin typeface="Cambria Math"/>
                <a:cs typeface="Cambria Math"/>
              </a:rPr>
              <a:t> </a:t>
            </a:r>
            <a:r>
              <a:rPr dirty="0" baseline="33333" sz="1500" spc="765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487">
                <a:latin typeface="Cambria Math"/>
                <a:cs typeface="Cambria Math"/>
              </a:rPr>
              <a:t> </a:t>
            </a:r>
            <a:r>
              <a:rPr dirty="0" baseline="-11111" sz="1500" spc="65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)</a:t>
            </a:r>
            <a:r>
              <a:rPr dirty="0" baseline="3968" sz="2100" spc="-7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	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baseline="3968" sz="2100" spc="89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04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586230" y="7533513"/>
            <a:ext cx="3005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where 1,2,3,…….order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derivative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84350" y="816292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86230" y="8083677"/>
            <a:ext cx="1219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: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209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60902" y="7972425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26207" y="8214740"/>
            <a:ext cx="7092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938907" y="8213725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743326" y="8199501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53409" y="8073008"/>
            <a:ext cx="24536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 ) is </a:t>
            </a:r>
            <a:r>
              <a:rPr dirty="0" sz="1400" spc="-5">
                <a:latin typeface="Times New Roman"/>
                <a:cs typeface="Times New Roman"/>
              </a:rPr>
              <a:t>the circle, |z|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86230" y="8363559"/>
            <a:ext cx="2070100" cy="49784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Decompose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denominator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598930" y="9117838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891029" y="8923781"/>
            <a:ext cx="8343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3533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553335" y="9117838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318130" y="8977121"/>
            <a:ext cx="6559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0927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61842" y="8923781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999867" y="9117838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586230" y="9054670"/>
            <a:ext cx="1663064" cy="54610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66469" algn="l"/>
                <a:tab pos="1413510" algn="l"/>
              </a:tabLst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531745" y="3887469"/>
            <a:ext cx="161925" cy="171450"/>
          </a:xfrm>
          <a:custGeom>
            <a:avLst/>
            <a:gdLst/>
            <a:ahLst/>
            <a:cxnLst/>
            <a:rect l="l" t="t" r="r" b="b"/>
            <a:pathLst>
              <a:path w="161925" h="171450">
                <a:moveTo>
                  <a:pt x="0" y="171450"/>
                </a:moveTo>
                <a:lnTo>
                  <a:pt x="161925" y="171450"/>
                </a:lnTo>
                <a:lnTo>
                  <a:pt x="1619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43500" y="2136774"/>
            <a:ext cx="628650" cy="552450"/>
          </a:xfrm>
          <a:custGeom>
            <a:avLst/>
            <a:gdLst/>
            <a:ahLst/>
            <a:cxnLst/>
            <a:rect l="l" t="t" r="r" b="b"/>
            <a:pathLst>
              <a:path w="628650" h="552450">
                <a:moveTo>
                  <a:pt x="314325" y="0"/>
                </a:moveTo>
                <a:lnTo>
                  <a:pt x="263336" y="3616"/>
                </a:lnTo>
                <a:lnTo>
                  <a:pt x="214969" y="14084"/>
                </a:lnTo>
                <a:lnTo>
                  <a:pt x="169869" y="30836"/>
                </a:lnTo>
                <a:lnTo>
                  <a:pt x="128683" y="53303"/>
                </a:lnTo>
                <a:lnTo>
                  <a:pt x="92059" y="80914"/>
                </a:lnTo>
                <a:lnTo>
                  <a:pt x="60643" y="113102"/>
                </a:lnTo>
                <a:lnTo>
                  <a:pt x="35082" y="149295"/>
                </a:lnTo>
                <a:lnTo>
                  <a:pt x="16023" y="188927"/>
                </a:lnTo>
                <a:lnTo>
                  <a:pt x="4113" y="231426"/>
                </a:lnTo>
                <a:lnTo>
                  <a:pt x="0" y="276225"/>
                </a:lnTo>
                <a:lnTo>
                  <a:pt x="4113" y="321023"/>
                </a:lnTo>
                <a:lnTo>
                  <a:pt x="16023" y="363522"/>
                </a:lnTo>
                <a:lnTo>
                  <a:pt x="35082" y="403154"/>
                </a:lnTo>
                <a:lnTo>
                  <a:pt x="60643" y="439347"/>
                </a:lnTo>
                <a:lnTo>
                  <a:pt x="92059" y="471535"/>
                </a:lnTo>
                <a:lnTo>
                  <a:pt x="128683" y="499146"/>
                </a:lnTo>
                <a:lnTo>
                  <a:pt x="169869" y="521613"/>
                </a:lnTo>
                <a:lnTo>
                  <a:pt x="214969" y="538365"/>
                </a:lnTo>
                <a:lnTo>
                  <a:pt x="263336" y="548833"/>
                </a:lnTo>
                <a:lnTo>
                  <a:pt x="314325" y="552450"/>
                </a:lnTo>
                <a:lnTo>
                  <a:pt x="365313" y="548833"/>
                </a:lnTo>
                <a:lnTo>
                  <a:pt x="413680" y="538365"/>
                </a:lnTo>
                <a:lnTo>
                  <a:pt x="458780" y="521613"/>
                </a:lnTo>
                <a:lnTo>
                  <a:pt x="499966" y="499146"/>
                </a:lnTo>
                <a:lnTo>
                  <a:pt x="536590" y="471535"/>
                </a:lnTo>
                <a:lnTo>
                  <a:pt x="568006" y="439347"/>
                </a:lnTo>
                <a:lnTo>
                  <a:pt x="593567" y="403154"/>
                </a:lnTo>
                <a:lnTo>
                  <a:pt x="612626" y="363522"/>
                </a:lnTo>
                <a:lnTo>
                  <a:pt x="624536" y="321023"/>
                </a:lnTo>
                <a:lnTo>
                  <a:pt x="628650" y="276225"/>
                </a:lnTo>
                <a:lnTo>
                  <a:pt x="624536" y="231426"/>
                </a:lnTo>
                <a:lnTo>
                  <a:pt x="612626" y="188927"/>
                </a:lnTo>
                <a:lnTo>
                  <a:pt x="593567" y="149295"/>
                </a:lnTo>
                <a:lnTo>
                  <a:pt x="568006" y="113102"/>
                </a:lnTo>
                <a:lnTo>
                  <a:pt x="536590" y="80914"/>
                </a:lnTo>
                <a:lnTo>
                  <a:pt x="499966" y="53303"/>
                </a:lnTo>
                <a:lnTo>
                  <a:pt x="458780" y="30836"/>
                </a:lnTo>
                <a:lnTo>
                  <a:pt x="413680" y="14084"/>
                </a:lnTo>
                <a:lnTo>
                  <a:pt x="365313" y="3616"/>
                </a:lnTo>
                <a:lnTo>
                  <a:pt x="3143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535929" y="2233930"/>
            <a:ext cx="927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479160" y="2136774"/>
            <a:ext cx="160020" cy="293370"/>
          </a:xfrm>
          <a:custGeom>
            <a:avLst/>
            <a:gdLst/>
            <a:ahLst/>
            <a:cxnLst/>
            <a:rect l="l" t="t" r="r" b="b"/>
            <a:pathLst>
              <a:path w="160020" h="293369">
                <a:moveTo>
                  <a:pt x="118227" y="64286"/>
                </a:moveTo>
                <a:lnTo>
                  <a:pt x="1650" y="282701"/>
                </a:lnTo>
                <a:lnTo>
                  <a:pt x="0" y="285876"/>
                </a:lnTo>
                <a:lnTo>
                  <a:pt x="1142" y="289686"/>
                </a:lnTo>
                <a:lnTo>
                  <a:pt x="4190" y="291337"/>
                </a:lnTo>
                <a:lnTo>
                  <a:pt x="7365" y="292988"/>
                </a:lnTo>
                <a:lnTo>
                  <a:pt x="11175" y="291845"/>
                </a:lnTo>
                <a:lnTo>
                  <a:pt x="12826" y="288798"/>
                </a:lnTo>
                <a:lnTo>
                  <a:pt x="129402" y="70264"/>
                </a:lnTo>
                <a:lnTo>
                  <a:pt x="118227" y="64286"/>
                </a:lnTo>
                <a:close/>
              </a:path>
              <a:path w="160020" h="293369">
                <a:moveTo>
                  <a:pt x="158330" y="48767"/>
                </a:moveTo>
                <a:lnTo>
                  <a:pt x="129666" y="48767"/>
                </a:lnTo>
                <a:lnTo>
                  <a:pt x="132714" y="50418"/>
                </a:lnTo>
                <a:lnTo>
                  <a:pt x="135889" y="52069"/>
                </a:lnTo>
                <a:lnTo>
                  <a:pt x="137033" y="55879"/>
                </a:lnTo>
                <a:lnTo>
                  <a:pt x="135381" y="59054"/>
                </a:lnTo>
                <a:lnTo>
                  <a:pt x="129402" y="70264"/>
                </a:lnTo>
                <a:lnTo>
                  <a:pt x="157352" y="85216"/>
                </a:lnTo>
                <a:lnTo>
                  <a:pt x="158330" y="48767"/>
                </a:lnTo>
                <a:close/>
              </a:path>
              <a:path w="160020" h="293369">
                <a:moveTo>
                  <a:pt x="129666" y="48767"/>
                </a:moveTo>
                <a:lnTo>
                  <a:pt x="125856" y="49910"/>
                </a:lnTo>
                <a:lnTo>
                  <a:pt x="124205" y="53085"/>
                </a:lnTo>
                <a:lnTo>
                  <a:pt x="118227" y="64286"/>
                </a:lnTo>
                <a:lnTo>
                  <a:pt x="129402" y="70264"/>
                </a:lnTo>
                <a:lnTo>
                  <a:pt x="135381" y="59054"/>
                </a:lnTo>
                <a:lnTo>
                  <a:pt x="137033" y="55879"/>
                </a:lnTo>
                <a:lnTo>
                  <a:pt x="135889" y="52069"/>
                </a:lnTo>
                <a:lnTo>
                  <a:pt x="132714" y="50418"/>
                </a:lnTo>
                <a:lnTo>
                  <a:pt x="129666" y="48767"/>
                </a:lnTo>
                <a:close/>
              </a:path>
              <a:path w="160020" h="293369">
                <a:moveTo>
                  <a:pt x="159638" y="0"/>
                </a:moveTo>
                <a:lnTo>
                  <a:pt x="90169" y="49275"/>
                </a:lnTo>
                <a:lnTo>
                  <a:pt x="118227" y="64286"/>
                </a:lnTo>
                <a:lnTo>
                  <a:pt x="124205" y="53085"/>
                </a:lnTo>
                <a:lnTo>
                  <a:pt x="125856" y="49910"/>
                </a:lnTo>
                <a:lnTo>
                  <a:pt x="129666" y="48767"/>
                </a:lnTo>
                <a:lnTo>
                  <a:pt x="158330" y="48767"/>
                </a:lnTo>
                <a:lnTo>
                  <a:pt x="159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238750" y="2268219"/>
            <a:ext cx="247650" cy="257175"/>
          </a:xfrm>
          <a:custGeom>
            <a:avLst/>
            <a:gdLst/>
            <a:ahLst/>
            <a:cxnLst/>
            <a:rect l="l" t="t" r="r" b="b"/>
            <a:pathLst>
              <a:path w="247650" h="257175">
                <a:moveTo>
                  <a:pt x="0" y="257175"/>
                </a:moveTo>
                <a:lnTo>
                  <a:pt x="247650" y="257175"/>
                </a:lnTo>
                <a:lnTo>
                  <a:pt x="247650" y="0"/>
                </a:lnTo>
                <a:lnTo>
                  <a:pt x="0" y="0"/>
                </a:lnTo>
                <a:lnTo>
                  <a:pt x="0" y="2571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324094" y="2299461"/>
            <a:ext cx="173990" cy="193675"/>
          </a:xfrm>
          <a:prstGeom prst="rect">
            <a:avLst/>
          </a:prstGeom>
        </p:spPr>
        <p:txBody>
          <a:bodyPr wrap="square" lIns="0" tIns="1524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100" spc="440">
                <a:latin typeface="Cambria Math"/>
                <a:cs typeface="Cambria Math"/>
              </a:rPr>
              <a:t> </a:t>
            </a:r>
            <a:r>
              <a:rPr dirty="0" baseline="-17361" sz="1200" spc="457">
                <a:latin typeface="Cambria Math"/>
                <a:cs typeface="Cambria Math"/>
              </a:rPr>
              <a:t> </a:t>
            </a:r>
            <a:endParaRPr baseline="-17361" sz="12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904613" y="2232406"/>
            <a:ext cx="1028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Γ</a:t>
            </a:r>
            <a:endParaRPr sz="11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556125" y="3035934"/>
            <a:ext cx="1939925" cy="76200"/>
          </a:xfrm>
          <a:custGeom>
            <a:avLst/>
            <a:gdLst/>
            <a:ahLst/>
            <a:cxnLst/>
            <a:rect l="l" t="t" r="r" b="b"/>
            <a:pathLst>
              <a:path w="1939925" h="76200">
                <a:moveTo>
                  <a:pt x="1863725" y="0"/>
                </a:moveTo>
                <a:lnTo>
                  <a:pt x="1863725" y="76200"/>
                </a:lnTo>
                <a:lnTo>
                  <a:pt x="1927225" y="44450"/>
                </a:lnTo>
                <a:lnTo>
                  <a:pt x="1879980" y="44450"/>
                </a:lnTo>
                <a:lnTo>
                  <a:pt x="1882775" y="41655"/>
                </a:lnTo>
                <a:lnTo>
                  <a:pt x="1882775" y="34544"/>
                </a:lnTo>
                <a:lnTo>
                  <a:pt x="1879980" y="31750"/>
                </a:lnTo>
                <a:lnTo>
                  <a:pt x="1927225" y="31750"/>
                </a:lnTo>
                <a:lnTo>
                  <a:pt x="1863725" y="0"/>
                </a:lnTo>
                <a:close/>
              </a:path>
              <a:path w="1939925" h="76200">
                <a:moveTo>
                  <a:pt x="1863725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1863725" y="44450"/>
                </a:lnTo>
                <a:lnTo>
                  <a:pt x="1863725" y="31750"/>
                </a:lnTo>
                <a:close/>
              </a:path>
              <a:path w="1939925" h="76200">
                <a:moveTo>
                  <a:pt x="1927225" y="31750"/>
                </a:moveTo>
                <a:lnTo>
                  <a:pt x="1879980" y="31750"/>
                </a:lnTo>
                <a:lnTo>
                  <a:pt x="1882775" y="34544"/>
                </a:lnTo>
                <a:lnTo>
                  <a:pt x="1882775" y="41655"/>
                </a:lnTo>
                <a:lnTo>
                  <a:pt x="1879980" y="44450"/>
                </a:lnTo>
                <a:lnTo>
                  <a:pt x="1927225" y="44450"/>
                </a:lnTo>
                <a:lnTo>
                  <a:pt x="1939925" y="38100"/>
                </a:lnTo>
                <a:lnTo>
                  <a:pt x="19272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275201" y="1552701"/>
            <a:ext cx="3035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imag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171438" y="3186430"/>
            <a:ext cx="2438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real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235702" y="1583182"/>
            <a:ext cx="87121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525" sz="1650" spc="-7">
                <a:latin typeface="Cambria Math"/>
                <a:cs typeface="Cambria Math"/>
              </a:rPr>
              <a:t>|</a:t>
            </a:r>
            <a:r>
              <a:rPr dirty="0" sz="1100" spc="75">
                <a:latin typeface="Cambria Math"/>
                <a:cs typeface="Cambria Math"/>
              </a:rPr>
              <a:t> </a:t>
            </a:r>
            <a:r>
              <a:rPr dirty="0" baseline="2525" sz="1650">
                <a:latin typeface="Cambria Math"/>
                <a:cs typeface="Cambria Math"/>
              </a:rPr>
              <a:t>|</a:t>
            </a:r>
            <a:r>
              <a:rPr dirty="0" baseline="2525" sz="1650" spc="97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60">
                <a:latin typeface="Cambria Math"/>
                <a:cs typeface="Cambria Math"/>
              </a:rPr>
              <a:t> </a:t>
            </a:r>
            <a:r>
              <a:rPr dirty="0" sz="1100" spc="305">
                <a:latin typeface="Cambria Math"/>
                <a:cs typeface="Cambria Math"/>
              </a:rPr>
              <a:t> </a:t>
            </a:r>
            <a:r>
              <a:rPr dirty="0" sz="1100" spc="355">
                <a:latin typeface="Cambria Math"/>
                <a:cs typeface="Cambria Math"/>
              </a:rPr>
              <a:t> </a:t>
            </a:r>
            <a:r>
              <a:rPr dirty="0" baseline="27777" sz="1200" spc="382">
                <a:latin typeface="Cambria Math"/>
                <a:cs typeface="Cambria Math"/>
              </a:rPr>
              <a:t>  </a:t>
            </a:r>
            <a:endParaRPr baseline="27777" sz="12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57369" y="2799333"/>
            <a:ext cx="850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c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676775" y="1693544"/>
            <a:ext cx="76200" cy="1548765"/>
          </a:xfrm>
          <a:custGeom>
            <a:avLst/>
            <a:gdLst/>
            <a:ahLst/>
            <a:cxnLst/>
            <a:rect l="l" t="t" r="r" b="b"/>
            <a:pathLst>
              <a:path w="76200" h="1548764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1545971"/>
                </a:lnTo>
                <a:lnTo>
                  <a:pt x="34544" y="1548765"/>
                </a:lnTo>
                <a:lnTo>
                  <a:pt x="41655" y="1548765"/>
                </a:lnTo>
                <a:lnTo>
                  <a:pt x="44450" y="1545971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54876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548764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857750" y="1882774"/>
            <a:ext cx="1200150" cy="1152525"/>
          </a:xfrm>
          <a:custGeom>
            <a:avLst/>
            <a:gdLst/>
            <a:ahLst/>
            <a:cxnLst/>
            <a:rect l="l" t="t" r="r" b="b"/>
            <a:pathLst>
              <a:path w="1200150" h="1152525">
                <a:moveTo>
                  <a:pt x="600075" y="0"/>
                </a:moveTo>
                <a:lnTo>
                  <a:pt x="550851" y="1909"/>
                </a:lnTo>
                <a:lnTo>
                  <a:pt x="502725" y="7540"/>
                </a:lnTo>
                <a:lnTo>
                  <a:pt x="455851" y="16744"/>
                </a:lnTo>
                <a:lnTo>
                  <a:pt x="410382" y="29372"/>
                </a:lnTo>
                <a:lnTo>
                  <a:pt x="366474" y="45277"/>
                </a:lnTo>
                <a:lnTo>
                  <a:pt x="324280" y="64310"/>
                </a:lnTo>
                <a:lnTo>
                  <a:pt x="283955" y="86324"/>
                </a:lnTo>
                <a:lnTo>
                  <a:pt x="245653" y="111170"/>
                </a:lnTo>
                <a:lnTo>
                  <a:pt x="209529" y="138700"/>
                </a:lnTo>
                <a:lnTo>
                  <a:pt x="175736" y="168767"/>
                </a:lnTo>
                <a:lnTo>
                  <a:pt x="144429" y="201221"/>
                </a:lnTo>
                <a:lnTo>
                  <a:pt x="115763" y="235915"/>
                </a:lnTo>
                <a:lnTo>
                  <a:pt x="89891" y="272700"/>
                </a:lnTo>
                <a:lnTo>
                  <a:pt x="66968" y="311430"/>
                </a:lnTo>
                <a:lnTo>
                  <a:pt x="47148" y="351954"/>
                </a:lnTo>
                <a:lnTo>
                  <a:pt x="30586" y="394126"/>
                </a:lnTo>
                <a:lnTo>
                  <a:pt x="17436" y="437797"/>
                </a:lnTo>
                <a:lnTo>
                  <a:pt x="7852" y="482820"/>
                </a:lnTo>
                <a:lnTo>
                  <a:pt x="1988" y="529045"/>
                </a:lnTo>
                <a:lnTo>
                  <a:pt x="0" y="576326"/>
                </a:lnTo>
                <a:lnTo>
                  <a:pt x="1988" y="623588"/>
                </a:lnTo>
                <a:lnTo>
                  <a:pt x="7852" y="669797"/>
                </a:lnTo>
                <a:lnTo>
                  <a:pt x="17436" y="714805"/>
                </a:lnTo>
                <a:lnTo>
                  <a:pt x="30586" y="758463"/>
                </a:lnTo>
                <a:lnTo>
                  <a:pt x="47148" y="800623"/>
                </a:lnTo>
                <a:lnTo>
                  <a:pt x="66968" y="841138"/>
                </a:lnTo>
                <a:lnTo>
                  <a:pt x="89891" y="879859"/>
                </a:lnTo>
                <a:lnTo>
                  <a:pt x="115763" y="916637"/>
                </a:lnTo>
                <a:lnTo>
                  <a:pt x="144429" y="951324"/>
                </a:lnTo>
                <a:lnTo>
                  <a:pt x="175736" y="983773"/>
                </a:lnTo>
                <a:lnTo>
                  <a:pt x="209529" y="1013835"/>
                </a:lnTo>
                <a:lnTo>
                  <a:pt x="245653" y="1041362"/>
                </a:lnTo>
                <a:lnTo>
                  <a:pt x="283955" y="1066205"/>
                </a:lnTo>
                <a:lnTo>
                  <a:pt x="324280" y="1088217"/>
                </a:lnTo>
                <a:lnTo>
                  <a:pt x="366474" y="1107249"/>
                </a:lnTo>
                <a:lnTo>
                  <a:pt x="410382" y="1123153"/>
                </a:lnTo>
                <a:lnTo>
                  <a:pt x="455851" y="1135781"/>
                </a:lnTo>
                <a:lnTo>
                  <a:pt x="502725" y="1144984"/>
                </a:lnTo>
                <a:lnTo>
                  <a:pt x="550851" y="1150615"/>
                </a:lnTo>
                <a:lnTo>
                  <a:pt x="600075" y="1152525"/>
                </a:lnTo>
                <a:lnTo>
                  <a:pt x="649298" y="1150615"/>
                </a:lnTo>
                <a:lnTo>
                  <a:pt x="697424" y="1144984"/>
                </a:lnTo>
                <a:lnTo>
                  <a:pt x="744298" y="1135781"/>
                </a:lnTo>
                <a:lnTo>
                  <a:pt x="789767" y="1123153"/>
                </a:lnTo>
                <a:lnTo>
                  <a:pt x="833675" y="1107249"/>
                </a:lnTo>
                <a:lnTo>
                  <a:pt x="875869" y="1088217"/>
                </a:lnTo>
                <a:lnTo>
                  <a:pt x="916194" y="1066205"/>
                </a:lnTo>
                <a:lnTo>
                  <a:pt x="954496" y="1041362"/>
                </a:lnTo>
                <a:lnTo>
                  <a:pt x="990620" y="1013835"/>
                </a:lnTo>
                <a:lnTo>
                  <a:pt x="1024413" y="983773"/>
                </a:lnTo>
                <a:lnTo>
                  <a:pt x="1055720" y="951324"/>
                </a:lnTo>
                <a:lnTo>
                  <a:pt x="1084386" y="916637"/>
                </a:lnTo>
                <a:lnTo>
                  <a:pt x="1110258" y="879859"/>
                </a:lnTo>
                <a:lnTo>
                  <a:pt x="1133181" y="841138"/>
                </a:lnTo>
                <a:lnTo>
                  <a:pt x="1153001" y="800623"/>
                </a:lnTo>
                <a:lnTo>
                  <a:pt x="1169563" y="758463"/>
                </a:lnTo>
                <a:lnTo>
                  <a:pt x="1182713" y="714805"/>
                </a:lnTo>
                <a:lnTo>
                  <a:pt x="1192297" y="669797"/>
                </a:lnTo>
                <a:lnTo>
                  <a:pt x="1198161" y="623588"/>
                </a:lnTo>
                <a:lnTo>
                  <a:pt x="1200150" y="576326"/>
                </a:lnTo>
                <a:lnTo>
                  <a:pt x="1198161" y="529045"/>
                </a:lnTo>
                <a:lnTo>
                  <a:pt x="1192297" y="482820"/>
                </a:lnTo>
                <a:lnTo>
                  <a:pt x="1182713" y="437797"/>
                </a:lnTo>
                <a:lnTo>
                  <a:pt x="1169563" y="394126"/>
                </a:lnTo>
                <a:lnTo>
                  <a:pt x="1153001" y="351954"/>
                </a:lnTo>
                <a:lnTo>
                  <a:pt x="1133181" y="311430"/>
                </a:lnTo>
                <a:lnTo>
                  <a:pt x="1110258" y="272700"/>
                </a:lnTo>
                <a:lnTo>
                  <a:pt x="1084386" y="235915"/>
                </a:lnTo>
                <a:lnTo>
                  <a:pt x="1055720" y="201221"/>
                </a:lnTo>
                <a:lnTo>
                  <a:pt x="1024413" y="168767"/>
                </a:lnTo>
                <a:lnTo>
                  <a:pt x="990620" y="138700"/>
                </a:lnTo>
                <a:lnTo>
                  <a:pt x="954496" y="111170"/>
                </a:lnTo>
                <a:lnTo>
                  <a:pt x="916194" y="86324"/>
                </a:lnTo>
                <a:lnTo>
                  <a:pt x="875869" y="64310"/>
                </a:lnTo>
                <a:lnTo>
                  <a:pt x="833675" y="45277"/>
                </a:lnTo>
                <a:lnTo>
                  <a:pt x="789767" y="29372"/>
                </a:lnTo>
                <a:lnTo>
                  <a:pt x="744298" y="16744"/>
                </a:lnTo>
                <a:lnTo>
                  <a:pt x="697424" y="7540"/>
                </a:lnTo>
                <a:lnTo>
                  <a:pt x="649298" y="1909"/>
                </a:lnTo>
                <a:lnTo>
                  <a:pt x="6000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087492" y="3267201"/>
            <a:ext cx="4699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(9)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6729" y="1531365"/>
            <a:ext cx="112141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98930" y="1553209"/>
            <a:ext cx="1475740" cy="0"/>
          </a:xfrm>
          <a:custGeom>
            <a:avLst/>
            <a:gdLst/>
            <a:ahLst/>
            <a:cxnLst/>
            <a:rect l="l" t="t" r="r" b="b"/>
            <a:pathLst>
              <a:path w="1475739" h="0">
                <a:moveTo>
                  <a:pt x="0" y="0"/>
                </a:moveTo>
                <a:lnTo>
                  <a:pt x="147548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86230" y="1276857"/>
            <a:ext cx="1684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3490" y="1236318"/>
            <a:ext cx="11207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06190" y="1553209"/>
            <a:ext cx="1094740" cy="0"/>
          </a:xfrm>
          <a:custGeom>
            <a:avLst/>
            <a:gdLst/>
            <a:ahLst/>
            <a:cxnLst/>
            <a:rect l="l" t="t" r="r" b="b"/>
            <a:pathLst>
              <a:path w="1094739" h="0">
                <a:moveTo>
                  <a:pt x="0" y="0"/>
                </a:moveTo>
                <a:lnTo>
                  <a:pt x="1094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86230" y="1742287"/>
            <a:ext cx="4841875" cy="221932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3695" algn="l"/>
                <a:tab pos="1395095" algn="l"/>
              </a:tabLst>
            </a:pPr>
            <a:r>
              <a:rPr dirty="0" sz="1400">
                <a:latin typeface="Times New Roman"/>
                <a:cs typeface="Times New Roman"/>
              </a:rPr>
              <a:t>→	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79400">
              <a:lnSpc>
                <a:spcPct val="100000"/>
              </a:lnSpc>
              <a:spcBef>
                <a:spcPts val="790"/>
              </a:spcBef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 indent="88265">
              <a:lnSpc>
                <a:spcPct val="143600"/>
              </a:lnSpc>
              <a:spcBef>
                <a:spcPts val="120"/>
              </a:spcBef>
            </a:pPr>
            <a:r>
              <a:rPr dirty="0" sz="1400" spc="-5">
                <a:latin typeface="Times New Roman"/>
                <a:cs typeface="Times New Roman"/>
              </a:rPr>
              <a:t>Multiply equation </a:t>
            </a:r>
            <a:r>
              <a:rPr dirty="0" sz="1400">
                <a:latin typeface="Times New Roman"/>
                <a:cs typeface="Times New Roman"/>
              </a:rPr>
              <a:t>(17) by (3) and </a:t>
            </a:r>
            <a:r>
              <a:rPr dirty="0" sz="1400" spc="-10">
                <a:latin typeface="Times New Roman"/>
                <a:cs typeface="Times New Roman"/>
              </a:rPr>
              <a:t>adding </a:t>
            </a:r>
            <a:r>
              <a:rPr dirty="0" sz="1400" spc="-5">
                <a:latin typeface="Times New Roman"/>
                <a:cs typeface="Times New Roman"/>
              </a:rPr>
              <a:t>the two equations  (17),(18)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80"/>
              </a:spcBef>
              <a:tabLst>
                <a:tab pos="398145" algn="l"/>
                <a:tab pos="1419225" algn="l"/>
              </a:tabLst>
            </a:pPr>
            <a:r>
              <a:rPr dirty="0" sz="1400">
                <a:latin typeface="Times New Roman"/>
                <a:cs typeface="Times New Roman"/>
              </a:rPr>
              <a:t>→	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79400">
              <a:lnSpc>
                <a:spcPct val="100000"/>
              </a:lnSpc>
              <a:spcBef>
                <a:spcPts val="795"/>
              </a:spcBef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81426" y="423227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94126" y="422516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30426" y="4090542"/>
            <a:ext cx="35737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substitutes in equation (17)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43126" y="462902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30426" y="4494402"/>
            <a:ext cx="1624965" cy="31940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  <a:tabLst>
                <a:tab pos="153797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69030" y="462902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225167" y="4820538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02789" y="5061838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91891" y="505574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86230" y="4931790"/>
            <a:ext cx="1904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43635" algn="l"/>
              </a:tabLst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baseline="3968" sz="2100" spc="14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2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73221" y="4820538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21659" y="5061838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6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807210" y="5047614"/>
            <a:ext cx="17100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32585" algn="l"/>
              </a:tabLst>
            </a:pP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	</a:t>
            </a: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96309" y="4931790"/>
            <a:ext cx="5365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15636" y="4820538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90089" y="5062854"/>
            <a:ext cx="30295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01420" algn="l"/>
                <a:tab pos="1631314" algn="l"/>
                <a:tab pos="2675255" algn="l"/>
              </a:tabLst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2777" sz="1500" spc="277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65853" y="5061838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70272" y="5047614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40248" y="4921122"/>
            <a:ext cx="277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86230" y="5306694"/>
            <a:ext cx="31515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According to the Caushys integral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formula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03222" y="5582538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9214" y="5824854"/>
            <a:ext cx="3663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851914" y="5823838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6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656333" y="5809614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86230" y="5693790"/>
            <a:ext cx="179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51510" algn="l"/>
              </a:tabLst>
            </a:pP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 spc="15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780">
                <a:latin typeface="Cambria Math"/>
                <a:cs typeface="Cambria Math"/>
              </a:rPr>
              <a:t> </a:t>
            </a:r>
            <a:r>
              <a:rPr dirty="0" baseline="3968" sz="2100" spc="52">
                <a:latin typeface="Cambria Math"/>
                <a:cs typeface="Cambria Math"/>
              </a:rPr>
              <a:t> </a:t>
            </a:r>
            <a:r>
              <a:rPr dirty="0" baseline="3968" sz="2100" spc="292">
                <a:latin typeface="Cambria Math"/>
                <a:cs typeface="Cambria Math"/>
              </a:rPr>
              <a:t> </a:t>
            </a:r>
            <a:r>
              <a:rPr dirty="0" baseline="3968" sz="2100" spc="22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endParaRPr baseline="5952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86230" y="6070472"/>
            <a:ext cx="82486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86230" y="6456044"/>
            <a:ext cx="323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982">
                <a:latin typeface="Cambria Math"/>
                <a:cs typeface="Cambria Math"/>
              </a:rPr>
              <a:t> </a:t>
            </a:r>
            <a:r>
              <a:rPr dirty="0" baseline="3968" sz="2100" spc="982">
                <a:latin typeface="Cambria Math"/>
                <a:cs typeface="Cambria Math"/>
              </a:rPr>
              <a:t> </a:t>
            </a:r>
            <a:r>
              <a:rPr dirty="0" baseline="3968" sz="2100" spc="-12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93722" y="6344792"/>
            <a:ext cx="2374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20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29714" y="6587108"/>
            <a:ext cx="3683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042414" y="6586092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6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846833" y="6571868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15667" y="6445376"/>
            <a:ext cx="10648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86230" y="6908672"/>
            <a:ext cx="1303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This means </a:t>
            </a:r>
            <a:r>
              <a:rPr dirty="0" baseline="3968" sz="2100">
                <a:latin typeface="Times New Roman"/>
                <a:cs typeface="Times New Roman"/>
              </a:rPr>
              <a:t>that</a:t>
            </a:r>
            <a:r>
              <a:rPr dirty="0" baseline="3968" sz="2100" spc="-8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43198" y="6797420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10026" y="7039736"/>
            <a:ext cx="7080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022726" y="7038720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827147" y="7024496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156328" y="70397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169028" y="703262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737228" y="6898004"/>
            <a:ext cx="21837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26438" y="756856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28317" y="7489316"/>
            <a:ext cx="11772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: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-29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27147" y="7382026"/>
            <a:ext cx="476250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27305">
              <a:lnSpc>
                <a:spcPct val="100000"/>
              </a:lnSpc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39847" y="7619364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 h="0">
                <a:moveTo>
                  <a:pt x="0" y="0"/>
                </a:moveTo>
                <a:lnTo>
                  <a:pt x="4511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642742" y="760514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409315" y="7478648"/>
            <a:ext cx="2045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circle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|z|=3?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86230" y="7895310"/>
            <a:ext cx="1529715" cy="49784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Cauchy's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formula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39467" y="8402573"/>
            <a:ext cx="147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261742" y="8597645"/>
            <a:ext cx="2425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274442" y="8596630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4" h="0">
                <a:moveTo>
                  <a:pt x="0" y="0"/>
                </a:moveTo>
                <a:lnTo>
                  <a:pt x="2773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586230" y="8466581"/>
            <a:ext cx="1129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9650" algn="l"/>
              </a:tabLst>
            </a:pPr>
            <a:r>
              <a:rPr dirty="0" baseline="3968" sz="2100" spc="810">
                <a:latin typeface="Cambria Math"/>
                <a:cs typeface="Cambria Math"/>
              </a:rPr>
              <a:t> </a:t>
            </a:r>
            <a:r>
              <a:rPr dirty="0" baseline="33333" sz="1500" spc="76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(</a:t>
            </a:r>
            <a:r>
              <a:rPr dirty="0" baseline="3968" sz="2100" spc="502">
                <a:latin typeface="Cambria Math"/>
                <a:cs typeface="Cambria Math"/>
              </a:rPr>
              <a:t> </a:t>
            </a:r>
            <a:r>
              <a:rPr dirty="0" baseline="-11111" sz="1500" spc="65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)</a:t>
            </a:r>
            <a:r>
              <a:rPr dirty="0" baseline="3968" sz="2100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>
                <a:latin typeface="Times New Roman"/>
                <a:cs typeface="Times New Roman"/>
              </a:rPr>
              <a:t>	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36291" y="8359292"/>
            <a:ext cx="635000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5080">
              <a:lnSpc>
                <a:spcPct val="100000"/>
              </a:lnSpc>
            </a:pP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56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577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848991" y="8596630"/>
            <a:ext cx="614680" cy="0"/>
          </a:xfrm>
          <a:custGeom>
            <a:avLst/>
            <a:gdLst/>
            <a:ahLst/>
            <a:cxnLst/>
            <a:rect l="l" t="t" r="r" b="b"/>
            <a:pathLst>
              <a:path w="614679" h="0">
                <a:moveTo>
                  <a:pt x="0" y="0"/>
                </a:moveTo>
                <a:lnTo>
                  <a:pt x="61417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653410" y="8582405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94659" y="8455914"/>
            <a:ext cx="195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dz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586230" y="8721699"/>
            <a:ext cx="4384675" cy="83058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530"/>
              </a:spcBef>
              <a:tabLst>
                <a:tab pos="634365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⟹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-45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baseline="1984" sz="2100" spc="315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67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-45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</a:t>
            </a:r>
            <a:r>
              <a:rPr dirty="0" baseline="1984" sz="2100" spc="45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6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1264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696595">
              <a:lnSpc>
                <a:spcPct val="100000"/>
              </a:lnSpc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-45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6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409575">
              <a:lnSpc>
                <a:spcPct val="100000"/>
              </a:lnSpc>
              <a:spcBef>
                <a:spcPts val="18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0426" y="1863597"/>
            <a:ext cx="5689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-45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6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45563" y="1810257"/>
            <a:ext cx="135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4442" y="2004313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4" h="0">
                <a:moveTo>
                  <a:pt x="0" y="0"/>
                </a:moveTo>
                <a:lnTo>
                  <a:pt x="2773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83307" y="1874266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6123" y="1810257"/>
            <a:ext cx="280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6291" y="2005329"/>
            <a:ext cx="63500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56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577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48991" y="2004313"/>
            <a:ext cx="614680" cy="0"/>
          </a:xfrm>
          <a:custGeom>
            <a:avLst/>
            <a:gdLst/>
            <a:ahLst/>
            <a:cxnLst/>
            <a:rect l="l" t="t" r="r" b="b"/>
            <a:pathLst>
              <a:path w="614679" h="0">
                <a:moveTo>
                  <a:pt x="0" y="0"/>
                </a:moveTo>
                <a:lnTo>
                  <a:pt x="61417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653410" y="1990089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94659" y="1863597"/>
            <a:ext cx="195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dz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6230" y="2255266"/>
            <a:ext cx="323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1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09926" y="1971192"/>
            <a:ext cx="294005" cy="39751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36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29714" y="2386329"/>
            <a:ext cx="63563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56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577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42414" y="2385313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 h="0">
                <a:moveTo>
                  <a:pt x="0" y="0"/>
                </a:moveTo>
                <a:lnTo>
                  <a:pt x="6144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46833" y="2371089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5267" y="2386329"/>
            <a:ext cx="135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37967" y="238531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688463" y="2244597"/>
            <a:ext cx="1069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10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04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6230" y="2564637"/>
            <a:ext cx="6477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42261" y="2956305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86230" y="2866389"/>
            <a:ext cx="1212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Show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48482" y="2769767"/>
            <a:ext cx="22352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000" spc="395">
                <a:latin typeface="Cambria Math"/>
                <a:cs typeface="Cambria Math"/>
              </a:rPr>
              <a:t>  </a:t>
            </a:r>
            <a:r>
              <a:rPr dirty="0" sz="1000" spc="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61182" y="3007105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200526" y="2877057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03803" y="2765805"/>
            <a:ext cx="226695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3510" y="3008122"/>
            <a:ext cx="33083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66210" y="3007105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 h="0">
                <a:moveTo>
                  <a:pt x="0" y="0"/>
                </a:moveTo>
                <a:lnTo>
                  <a:pt x="3066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270630" y="2992881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28669" y="2866389"/>
            <a:ext cx="2605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is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86230" y="3177285"/>
            <a:ext cx="365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|</a:t>
            </a:r>
            <a:r>
              <a:rPr dirty="0" sz="1400">
                <a:latin typeface="Times New Roman"/>
                <a:cs typeface="Times New Roman"/>
              </a:rPr>
              <a:t>z|=3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86230" y="3723258"/>
            <a:ext cx="2222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Ex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84350" y="381317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76825" y="3622674"/>
            <a:ext cx="161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93004" y="3864990"/>
            <a:ext cx="3327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9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005704" y="3863975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 h="0">
                <a:moveTo>
                  <a:pt x="0" y="0"/>
                </a:moveTo>
                <a:lnTo>
                  <a:pt x="3066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810125" y="384975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98650" y="3733926"/>
            <a:ext cx="3685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81704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if       </a:t>
            </a:r>
            <a:r>
              <a:rPr dirty="0" baseline="3968" sz="2100">
                <a:latin typeface="Times New Roman"/>
                <a:cs typeface="Times New Roman"/>
              </a:rPr>
              <a:t>is a </a:t>
            </a:r>
            <a:r>
              <a:rPr dirty="0" baseline="3968" sz="2100" spc="-7">
                <a:latin typeface="Times New Roman"/>
                <a:cs typeface="Times New Roman"/>
              </a:rPr>
              <a:t>circle </a:t>
            </a:r>
            <a:r>
              <a:rPr dirty="0" baseline="3968" sz="2100" spc="-15">
                <a:latin typeface="Times New Roman"/>
                <a:cs typeface="Times New Roman"/>
              </a:rPr>
              <a:t>[</a:t>
            </a:r>
            <a:r>
              <a:rPr dirty="0" baseline="5952" sz="2100" spc="-15">
                <a:latin typeface="Cambria Math"/>
                <a:cs typeface="Cambria Math"/>
              </a:rPr>
              <a:t>|</a:t>
            </a:r>
            <a:r>
              <a:rPr dirty="0" baseline="3968" sz="2100" spc="-15">
                <a:latin typeface="Cambria Math"/>
                <a:cs typeface="Cambria Math"/>
              </a:rPr>
              <a:t>           </a:t>
            </a:r>
            <a:r>
              <a:rPr dirty="0" baseline="5952" sz="2100">
                <a:latin typeface="Cambria Math"/>
                <a:cs typeface="Cambria Math"/>
              </a:rPr>
              <a:t>| </a:t>
            </a:r>
            <a:r>
              <a:rPr dirty="0" baseline="3968" sz="2100" spc="-7">
                <a:latin typeface="Times New Roman"/>
                <a:cs typeface="Times New Roman"/>
              </a:rPr>
              <a:t>=3], evaluate</a:t>
            </a:r>
            <a:r>
              <a:rPr dirty="0" baseline="3968" sz="2100" spc="-2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86230" y="3984472"/>
            <a:ext cx="4845050" cy="170180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circle that centred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400" spc="-5">
                <a:latin typeface="Times New Roman"/>
                <a:cs typeface="Times New Roman"/>
              </a:rPr>
              <a:t>and has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raduis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10700"/>
              </a:lnSpc>
              <a:spcBef>
                <a:spcPts val="290"/>
              </a:spcBef>
            </a:pPr>
            <a:r>
              <a:rPr dirty="0" sz="1400" spc="-5">
                <a:latin typeface="Times New Roman"/>
                <a:cs typeface="Times New Roman"/>
              </a:rPr>
              <a:t>The two points </a:t>
            </a:r>
            <a:r>
              <a:rPr dirty="0" sz="1400" spc="5">
                <a:latin typeface="Times New Roman"/>
                <a:cs typeface="Times New Roman"/>
              </a:rPr>
              <a:t>[ </a:t>
            </a:r>
            <a:r>
              <a:rPr dirty="0" sz="1400">
                <a:latin typeface="Times New Roman"/>
                <a:cs typeface="Times New Roman"/>
              </a:rPr>
              <a:t>, ] are located </a:t>
            </a:r>
            <a:r>
              <a:rPr dirty="0" sz="1400" spc="-5">
                <a:latin typeface="Times New Roman"/>
                <a:cs typeface="Times New Roman"/>
              </a:rPr>
              <a:t>inside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circle  therefore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19070" y="5655690"/>
            <a:ext cx="161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36394" y="5898260"/>
            <a:ext cx="33083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149094" y="5896990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5" h="0">
                <a:moveTo>
                  <a:pt x="0" y="0"/>
                </a:moveTo>
                <a:lnTo>
                  <a:pt x="3066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951989" y="588302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86230" y="5766942"/>
            <a:ext cx="2087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5990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1-)</a:t>
            </a:r>
            <a:r>
              <a:rPr dirty="0" baseline="3968" sz="2100" spc="494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7">
                <a:latin typeface="Times New Roman"/>
                <a:cs typeface="Times New Roman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532">
                <a:latin typeface="Cambria Math"/>
                <a:cs typeface="Cambria Math"/>
              </a:rPr>
              <a:t> </a:t>
            </a:r>
            <a:r>
              <a:rPr dirty="0" baseline="3968" sz="2100" spc="540">
                <a:latin typeface="Cambria Math"/>
                <a:cs typeface="Cambria Math"/>
              </a:rPr>
              <a:t> </a:t>
            </a:r>
            <a:r>
              <a:rPr dirty="0" baseline="3968" sz="2100" spc="37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1102">
                <a:latin typeface="Cambria Math"/>
                <a:cs typeface="Cambria Math"/>
              </a:rPr>
              <a:t> </a:t>
            </a:r>
            <a:r>
              <a:rPr dirty="0" baseline="3968" sz="2100" spc="32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endParaRPr baseline="5952" sz="21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86230" y="6025362"/>
            <a:ext cx="939165" cy="50419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86230" y="6609968"/>
            <a:ext cx="384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2-)</a:t>
            </a:r>
            <a:r>
              <a:rPr dirty="0" baseline="3968" sz="2100" spc="-12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74494" y="6498716"/>
            <a:ext cx="161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090673" y="6741032"/>
            <a:ext cx="3327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9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103373" y="6740016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5" h="0">
                <a:moveTo>
                  <a:pt x="0" y="0"/>
                </a:moveTo>
                <a:lnTo>
                  <a:pt x="3066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907794" y="6725792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465958" y="6599301"/>
            <a:ext cx="1030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039366" y="7669656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4" h="0">
                <a:moveTo>
                  <a:pt x="0" y="0"/>
                </a:moveTo>
                <a:lnTo>
                  <a:pt x="4864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141780" y="8480805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4085" y="8494521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5"/>
                </a:moveTo>
                <a:lnTo>
                  <a:pt x="57912" y="6095"/>
                </a:lnTo>
                <a:lnTo>
                  <a:pt x="5791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61998" y="8480805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49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141780" y="922299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4085" y="9236709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5"/>
                </a:moveTo>
                <a:lnTo>
                  <a:pt x="57912" y="6095"/>
                </a:lnTo>
                <a:lnTo>
                  <a:pt x="5791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61998" y="9222993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129080" y="6865086"/>
            <a:ext cx="5304790" cy="268859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469265">
              <a:lnSpc>
                <a:spcPct val="100000"/>
              </a:lnSpc>
              <a:spcBef>
                <a:spcPts val="31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21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065530">
              <a:lnSpc>
                <a:spcPct val="100000"/>
              </a:lnSpc>
              <a:spcBef>
                <a:spcPts val="125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185"/>
              </a:spcBef>
              <a:tabLst>
                <a:tab pos="909955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∮	</a:t>
            </a:r>
            <a:r>
              <a:rPr dirty="0" baseline="-37698" sz="2100" spc="667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</a:t>
            </a:r>
            <a:r>
              <a:rPr dirty="0" baseline="-27777" sz="1500" spc="-120">
                <a:latin typeface="Cambria Math"/>
                <a:cs typeface="Cambria Math"/>
              </a:rPr>
              <a:t> </a:t>
            </a:r>
            <a:r>
              <a:rPr dirty="0" baseline="-37698" sz="2100" spc="1110">
                <a:latin typeface="Cambria Math"/>
                <a:cs typeface="Cambria Math"/>
              </a:rPr>
              <a:t> </a:t>
            </a:r>
            <a:r>
              <a:rPr dirty="0" baseline="-37698" sz="2100" spc="1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1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3836035">
              <a:lnSpc>
                <a:spcPts val="1190"/>
              </a:lnSpc>
              <a:spcBef>
                <a:spcPts val="50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69265">
              <a:lnSpc>
                <a:spcPts val="1670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4300"/>
              </a:lnSpc>
              <a:spcBef>
                <a:spcPts val="459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is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at any </a:t>
            </a:r>
            <a:r>
              <a:rPr dirty="0" sz="1400" spc="-5">
                <a:latin typeface="Times New Roman"/>
                <a:cs typeface="Times New Roman"/>
              </a:rPr>
              <a:t>point except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25">
                <a:latin typeface="Times New Roman"/>
                <a:cs typeface="Times New Roman"/>
              </a:rPr>
              <a:t>(</a:t>
            </a:r>
            <a:r>
              <a:rPr dirty="0" baseline="-11904" sz="2100" spc="3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), then </a:t>
            </a:r>
            <a:r>
              <a:rPr dirty="0" sz="1400" spc="-10">
                <a:latin typeface="Times New Roman"/>
                <a:cs typeface="Times New Roman"/>
              </a:rPr>
              <a:t>this 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pole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divided into </a:t>
            </a:r>
            <a:r>
              <a:rPr dirty="0" sz="1400" spc="-10">
                <a:latin typeface="Times New Roman"/>
                <a:cs typeface="Times New Roman"/>
              </a:rPr>
              <a:t>[simple </a:t>
            </a:r>
            <a:r>
              <a:rPr dirty="0" sz="1400">
                <a:latin typeface="Times New Roman"/>
                <a:cs typeface="Times New Roman"/>
              </a:rPr>
              <a:t>pole &amp; </a:t>
            </a:r>
            <a:r>
              <a:rPr dirty="0" sz="1400" spc="-5">
                <a:latin typeface="Times New Roman"/>
                <a:cs typeface="Times New Roman"/>
              </a:rPr>
              <a:t>pole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order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 i="1">
                <a:latin typeface="Times New Roman"/>
                <a:cs typeface="Times New Roman"/>
              </a:rPr>
              <a:t>n</a:t>
            </a:r>
            <a:r>
              <a:rPr dirty="0" sz="1400" spc="10">
                <a:latin typeface="Times New Roman"/>
                <a:cs typeface="Times New Roman"/>
              </a:rPr>
              <a:t>)]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5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5</a:t>
            </a:r>
            <a:r>
              <a:rPr dirty="0" sz="1400" spc="-5">
                <a:latin typeface="Times New Roman"/>
                <a:cs typeface="Times New Roman"/>
              </a:rPr>
              <a:t>: when the analytic function has </a:t>
            </a:r>
            <a:r>
              <a:rPr dirty="0" sz="1400">
                <a:latin typeface="Times New Roman"/>
                <a:cs typeface="Times New Roman"/>
              </a:rPr>
              <a:t>poles, </a:t>
            </a:r>
            <a:r>
              <a:rPr dirty="0" sz="1400" spc="-5">
                <a:latin typeface="Times New Roman"/>
                <a:cs typeface="Times New Roman"/>
              </a:rPr>
              <a:t>then such function have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singularity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these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0330" y="1429384"/>
            <a:ext cx="149225" cy="149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25267" y="1302765"/>
            <a:ext cx="110934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54025" algn="l"/>
                <a:tab pos="751840" algn="l"/>
              </a:tabLst>
            </a:pPr>
            <a:r>
              <a:rPr dirty="0" u="sng" sz="800" spc="-1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u="sng" sz="800" spc="-1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4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3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0296" y="1441449"/>
            <a:ext cx="9779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9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8836" y="1353058"/>
            <a:ext cx="5384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72440" algn="l"/>
              </a:tabLst>
            </a:pP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6230" y="1388109"/>
            <a:ext cx="4845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54300" algn="l"/>
              </a:tabLst>
            </a:pPr>
            <a:r>
              <a:rPr dirty="0" sz="1400">
                <a:latin typeface="Times New Roman"/>
                <a:cs typeface="Times New Roman"/>
              </a:rPr>
              <a:t>If            </a:t>
            </a:r>
            <a:r>
              <a:rPr dirty="0" baseline="19841" sz="2100">
                <a:latin typeface="Times New Roman"/>
                <a:cs typeface="Times New Roman"/>
              </a:rPr>
              <a:t>   </a:t>
            </a:r>
            <a:r>
              <a:rPr dirty="0" baseline="19841" sz="2100" spc="3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5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 rectangular coordinate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0010" y="1608174"/>
            <a:ext cx="5082540" cy="964565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248920">
              <a:lnSpc>
                <a:spcPct val="100000"/>
              </a:lnSpc>
              <a:spcBef>
                <a:spcPts val="91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then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 [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k =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248920">
              <a:lnSpc>
                <a:spcPct val="100000"/>
              </a:lnSpc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(1)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shows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rectangular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polar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4358" y="3017773"/>
            <a:ext cx="586740" cy="0"/>
          </a:xfrm>
          <a:custGeom>
            <a:avLst/>
            <a:gdLst/>
            <a:ahLst/>
            <a:cxnLst/>
            <a:rect l="l" t="t" r="r" b="b"/>
            <a:pathLst>
              <a:path w="586739" h="0">
                <a:moveTo>
                  <a:pt x="0" y="0"/>
                </a:moveTo>
                <a:lnTo>
                  <a:pt x="586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2639313"/>
            <a:ext cx="1163320" cy="597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 spc="179">
                <a:latin typeface="Cambria Math"/>
                <a:cs typeface="Cambria Math"/>
              </a:rPr>
              <a:t>√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65629" y="347497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3340353"/>
            <a:ext cx="8966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3433383"/>
            <a:ext cx="3491865" cy="239649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R="1938020">
              <a:lnSpc>
                <a:spcPct val="100000"/>
              </a:lnSpc>
              <a:spcBef>
                <a:spcPts val="480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Not that </a:t>
            </a:r>
            <a:r>
              <a:rPr dirty="0" sz="1400" spc="-10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in </a:t>
            </a:r>
            <a:r>
              <a:rPr dirty="0" sz="1400" spc="-5">
                <a:latin typeface="Times New Roman"/>
                <a:cs typeface="Times New Roman"/>
              </a:rPr>
              <a:t>radian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Moiver's</a:t>
            </a:r>
            <a:r>
              <a:rPr dirty="0" u="heavy" sz="14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+j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=</a:t>
            </a:r>
            <a:r>
              <a:rPr dirty="0" baseline="11904" sz="2100" spc="47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3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397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Generally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5802858"/>
            <a:ext cx="5211445" cy="251714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0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9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0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 marR="5080">
              <a:lnSpc>
                <a:spcPct val="145000"/>
              </a:lnSpc>
              <a:spcBef>
                <a:spcPts val="2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baseline="-11904" sz="2100" spc="-2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 j4), (</a:t>
            </a:r>
            <a:r>
              <a:rPr dirty="0" sz="1400">
                <a:latin typeface="Times New Roman"/>
                <a:cs typeface="Times New Roman"/>
              </a:rPr>
              <a:t> &amp;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find </a:t>
            </a:r>
            <a:r>
              <a:rPr dirty="0" sz="1400" spc="-5">
                <a:latin typeface="Times New Roman"/>
                <a:cs typeface="Times New Roman"/>
              </a:rPr>
              <a:t>and plot (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De. Moiver's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87322" y="8474709"/>
            <a:ext cx="866140" cy="0"/>
          </a:xfrm>
          <a:custGeom>
            <a:avLst/>
            <a:gdLst/>
            <a:ahLst/>
            <a:cxnLst/>
            <a:rect l="l" t="t" r="r" b="b"/>
            <a:pathLst>
              <a:path w="866139" h="0">
                <a:moveTo>
                  <a:pt x="0" y="0"/>
                </a:moveTo>
                <a:lnTo>
                  <a:pt x="8659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897248" y="859002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09948" y="858291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9080" y="8449817"/>
            <a:ext cx="369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29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90370" y="8898381"/>
            <a:ext cx="998855" cy="0"/>
          </a:xfrm>
          <a:custGeom>
            <a:avLst/>
            <a:gdLst/>
            <a:ahLst/>
            <a:cxnLst/>
            <a:rect l="l" t="t" r="r" b="b"/>
            <a:pathLst>
              <a:path w="998855" h="0">
                <a:moveTo>
                  <a:pt x="0" y="0"/>
                </a:moveTo>
                <a:lnTo>
                  <a:pt x="9985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37967" y="89090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238625" y="901369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05604" y="9012681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8876538"/>
            <a:ext cx="4213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300">
                <a:latin typeface="Cambria Math"/>
                <a:cs typeface="Cambria Math"/>
              </a:rPr>
              <a:t> </a:t>
            </a:r>
            <a:r>
              <a:rPr dirty="0" baseline="-13888" sz="1500" spc="532">
                <a:latin typeface="Cambria Math"/>
                <a:cs typeface="Cambria Math"/>
              </a:rPr>
              <a:t> </a:t>
            </a:r>
            <a:r>
              <a:rPr dirty="0" baseline="-13888" sz="1500">
                <a:latin typeface="Cambria Math"/>
                <a:cs typeface="Cambria Math"/>
              </a:rPr>
              <a:t> 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baseline="1984" sz="2100" spc="17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,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35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baseline="1984" sz="2100" spc="110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705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90370" y="9322053"/>
            <a:ext cx="866140" cy="0"/>
          </a:xfrm>
          <a:custGeom>
            <a:avLst/>
            <a:gdLst/>
            <a:ahLst/>
            <a:cxnLst/>
            <a:rect l="l" t="t" r="r" b="b"/>
            <a:pathLst>
              <a:path w="866139" h="0">
                <a:moveTo>
                  <a:pt x="0" y="0"/>
                </a:moveTo>
                <a:lnTo>
                  <a:pt x="8659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39921" y="943731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52621" y="943020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9297110"/>
            <a:ext cx="3503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11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59502" y="3756786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979670" y="3790314"/>
            <a:ext cx="180975" cy="274955"/>
          </a:xfrm>
          <a:custGeom>
            <a:avLst/>
            <a:gdLst/>
            <a:ahLst/>
            <a:cxnLst/>
            <a:rect l="l" t="t" r="r" b="b"/>
            <a:pathLst>
              <a:path w="180975" h="274954">
                <a:moveTo>
                  <a:pt x="0" y="0"/>
                </a:moveTo>
                <a:lnTo>
                  <a:pt x="70443" y="21601"/>
                </a:lnTo>
                <a:lnTo>
                  <a:pt x="101184" y="46947"/>
                </a:lnTo>
                <a:lnTo>
                  <a:pt x="127968" y="80518"/>
                </a:lnTo>
                <a:lnTo>
                  <a:pt x="150067" y="121208"/>
                </a:lnTo>
                <a:lnTo>
                  <a:pt x="166752" y="167913"/>
                </a:lnTo>
                <a:lnTo>
                  <a:pt x="177298" y="219530"/>
                </a:lnTo>
                <a:lnTo>
                  <a:pt x="180975" y="27495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746116" y="3332733"/>
            <a:ext cx="1019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 spc="179">
                <a:latin typeface="Cambria Math"/>
                <a:cs typeface="Cambria Math"/>
              </a:rPr>
              <a:t>√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96585" y="335305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96459" y="2972434"/>
            <a:ext cx="1168400" cy="1102360"/>
          </a:xfrm>
          <a:custGeom>
            <a:avLst/>
            <a:gdLst/>
            <a:ahLst/>
            <a:cxnLst/>
            <a:rect l="l" t="t" r="r" b="b"/>
            <a:pathLst>
              <a:path w="1168400" h="1102360">
                <a:moveTo>
                  <a:pt x="1108639" y="47662"/>
                </a:moveTo>
                <a:lnTo>
                  <a:pt x="126" y="1093216"/>
                </a:lnTo>
                <a:lnTo>
                  <a:pt x="0" y="1097152"/>
                </a:lnTo>
                <a:lnTo>
                  <a:pt x="4825" y="1102232"/>
                </a:lnTo>
                <a:lnTo>
                  <a:pt x="8762" y="1102359"/>
                </a:lnTo>
                <a:lnTo>
                  <a:pt x="1117324" y="56896"/>
                </a:lnTo>
                <a:lnTo>
                  <a:pt x="1108639" y="47662"/>
                </a:lnTo>
                <a:close/>
              </a:path>
              <a:path w="1168400" h="1102360">
                <a:moveTo>
                  <a:pt x="1154988" y="36575"/>
                </a:moveTo>
                <a:lnTo>
                  <a:pt x="1120393" y="36575"/>
                </a:lnTo>
                <a:lnTo>
                  <a:pt x="1124457" y="36702"/>
                </a:lnTo>
                <a:lnTo>
                  <a:pt x="1129284" y="41782"/>
                </a:lnTo>
                <a:lnTo>
                  <a:pt x="1129156" y="45720"/>
                </a:lnTo>
                <a:lnTo>
                  <a:pt x="1117324" y="56896"/>
                </a:lnTo>
                <a:lnTo>
                  <a:pt x="1139063" y="80009"/>
                </a:lnTo>
                <a:lnTo>
                  <a:pt x="1154988" y="36575"/>
                </a:lnTo>
                <a:close/>
              </a:path>
              <a:path w="1168400" h="1102360">
                <a:moveTo>
                  <a:pt x="1120393" y="36575"/>
                </a:moveTo>
                <a:lnTo>
                  <a:pt x="1108639" y="47662"/>
                </a:lnTo>
                <a:lnTo>
                  <a:pt x="1117324" y="56896"/>
                </a:lnTo>
                <a:lnTo>
                  <a:pt x="1129156" y="45720"/>
                </a:lnTo>
                <a:lnTo>
                  <a:pt x="1129284" y="41782"/>
                </a:lnTo>
                <a:lnTo>
                  <a:pt x="1124457" y="36702"/>
                </a:lnTo>
                <a:lnTo>
                  <a:pt x="1120393" y="36575"/>
                </a:lnTo>
                <a:close/>
              </a:path>
              <a:path w="1168400" h="1102360">
                <a:moveTo>
                  <a:pt x="1168400" y="0"/>
                </a:moveTo>
                <a:lnTo>
                  <a:pt x="1086865" y="24510"/>
                </a:lnTo>
                <a:lnTo>
                  <a:pt x="1108639" y="47662"/>
                </a:lnTo>
                <a:lnTo>
                  <a:pt x="1120393" y="36575"/>
                </a:lnTo>
                <a:lnTo>
                  <a:pt x="1154988" y="36575"/>
                </a:lnTo>
                <a:lnTo>
                  <a:pt x="1168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84395" y="2990849"/>
            <a:ext cx="1161415" cy="635"/>
          </a:xfrm>
          <a:custGeom>
            <a:avLst/>
            <a:gdLst/>
            <a:ahLst/>
            <a:cxnLst/>
            <a:rect l="l" t="t" r="r" b="b"/>
            <a:pathLst>
              <a:path w="1161414" h="635">
                <a:moveTo>
                  <a:pt x="0" y="0"/>
                </a:moveTo>
                <a:lnTo>
                  <a:pt x="1161414" y="634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656454" y="2658109"/>
            <a:ext cx="76200" cy="1416050"/>
          </a:xfrm>
          <a:custGeom>
            <a:avLst/>
            <a:gdLst/>
            <a:ahLst/>
            <a:cxnLst/>
            <a:rect l="l" t="t" r="r" b="b"/>
            <a:pathLst>
              <a:path w="76200" h="1416050">
                <a:moveTo>
                  <a:pt x="41529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115" y="1409700"/>
                </a:lnTo>
                <a:lnTo>
                  <a:pt x="31115" y="1413255"/>
                </a:lnTo>
                <a:lnTo>
                  <a:pt x="33909" y="1416050"/>
                </a:lnTo>
                <a:lnTo>
                  <a:pt x="41021" y="1416050"/>
                </a:lnTo>
                <a:lnTo>
                  <a:pt x="43815" y="1413255"/>
                </a:lnTo>
                <a:lnTo>
                  <a:pt x="44450" y="59944"/>
                </a:lnTo>
                <a:lnTo>
                  <a:pt x="41529" y="57150"/>
                </a:lnTo>
                <a:close/>
              </a:path>
              <a:path w="76200" h="1416050">
                <a:moveTo>
                  <a:pt x="38100" y="0"/>
                </a:moveTo>
                <a:lnTo>
                  <a:pt x="0" y="76200"/>
                </a:lnTo>
                <a:lnTo>
                  <a:pt x="31744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16050">
                <a:moveTo>
                  <a:pt x="66675" y="57150"/>
                </a:moveTo>
                <a:lnTo>
                  <a:pt x="41529" y="57150"/>
                </a:lnTo>
                <a:lnTo>
                  <a:pt x="44450" y="59944"/>
                </a:lnTo>
                <a:lnTo>
                  <a:pt x="44442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704840" y="3991609"/>
            <a:ext cx="209550" cy="276225"/>
          </a:xfrm>
          <a:custGeom>
            <a:avLst/>
            <a:gdLst/>
            <a:ahLst/>
            <a:cxnLst/>
            <a:rect l="l" t="t" r="r" b="b"/>
            <a:pathLst>
              <a:path w="209550" h="276225">
                <a:moveTo>
                  <a:pt x="0" y="276225"/>
                </a:moveTo>
                <a:lnTo>
                  <a:pt x="209550" y="276225"/>
                </a:lnTo>
                <a:lnTo>
                  <a:pt x="20955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704840" y="3991609"/>
            <a:ext cx="209550" cy="276225"/>
          </a:xfrm>
          <a:custGeom>
            <a:avLst/>
            <a:gdLst/>
            <a:ahLst/>
            <a:cxnLst/>
            <a:rect l="l" t="t" r="r" b="b"/>
            <a:pathLst>
              <a:path w="209550" h="276225">
                <a:moveTo>
                  <a:pt x="0" y="276225"/>
                </a:moveTo>
                <a:lnTo>
                  <a:pt x="209550" y="276225"/>
                </a:lnTo>
                <a:lnTo>
                  <a:pt x="20955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790438" y="4020438"/>
            <a:ext cx="11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02277" y="2938018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845809" y="2998469"/>
            <a:ext cx="635" cy="1080135"/>
          </a:xfrm>
          <a:custGeom>
            <a:avLst/>
            <a:gdLst/>
            <a:ahLst/>
            <a:cxnLst/>
            <a:rect l="l" t="t" r="r" b="b"/>
            <a:pathLst>
              <a:path w="635" h="1080135">
                <a:moveTo>
                  <a:pt x="0" y="1080135"/>
                </a:moveTo>
                <a:lnTo>
                  <a:pt x="635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6189726" y="4107306"/>
            <a:ext cx="4508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64989" y="2581401"/>
            <a:ext cx="3524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i="1">
                <a:latin typeface="Times New Roman"/>
                <a:cs typeface="Times New Roman"/>
              </a:rPr>
              <a:t>R</a:t>
            </a:r>
            <a:r>
              <a:rPr dirty="0" sz="1400" i="1">
                <a:latin typeface="Times New Roman"/>
                <a:cs typeface="Times New Roman"/>
              </a:rPr>
              <a:t>e</a:t>
            </a:r>
            <a:r>
              <a:rPr dirty="0" sz="1400" spc="5" i="1">
                <a:latin typeface="Times New Roman"/>
                <a:cs typeface="Times New Roman"/>
              </a:rPr>
              <a:t>a</a:t>
            </a:r>
            <a:r>
              <a:rPr dirty="0" sz="1400" i="1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687570" y="4029709"/>
            <a:ext cx="1682114" cy="76200"/>
          </a:xfrm>
          <a:custGeom>
            <a:avLst/>
            <a:gdLst/>
            <a:ahLst/>
            <a:cxnLst/>
            <a:rect l="l" t="t" r="r" b="b"/>
            <a:pathLst>
              <a:path w="1682114" h="76200">
                <a:moveTo>
                  <a:pt x="1605914" y="0"/>
                </a:moveTo>
                <a:lnTo>
                  <a:pt x="1605914" y="76200"/>
                </a:lnTo>
                <a:lnTo>
                  <a:pt x="1669414" y="44450"/>
                </a:lnTo>
                <a:lnTo>
                  <a:pt x="1622170" y="44450"/>
                </a:lnTo>
                <a:lnTo>
                  <a:pt x="1624964" y="41655"/>
                </a:lnTo>
                <a:lnTo>
                  <a:pt x="1624964" y="34544"/>
                </a:lnTo>
                <a:lnTo>
                  <a:pt x="1622170" y="31750"/>
                </a:lnTo>
                <a:lnTo>
                  <a:pt x="1669414" y="31750"/>
                </a:lnTo>
                <a:lnTo>
                  <a:pt x="1605914" y="0"/>
                </a:lnTo>
                <a:close/>
              </a:path>
              <a:path w="1682114" h="76200">
                <a:moveTo>
                  <a:pt x="1605914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605914" y="44450"/>
                </a:lnTo>
                <a:lnTo>
                  <a:pt x="1605914" y="31750"/>
                </a:lnTo>
                <a:close/>
              </a:path>
              <a:path w="1682114" h="76200">
                <a:moveTo>
                  <a:pt x="1669414" y="31750"/>
                </a:moveTo>
                <a:lnTo>
                  <a:pt x="1622170" y="31750"/>
                </a:lnTo>
                <a:lnTo>
                  <a:pt x="1624964" y="34544"/>
                </a:lnTo>
                <a:lnTo>
                  <a:pt x="1624964" y="41655"/>
                </a:lnTo>
                <a:lnTo>
                  <a:pt x="1622170" y="44450"/>
                </a:lnTo>
                <a:lnTo>
                  <a:pt x="1669414" y="44450"/>
                </a:lnTo>
                <a:lnTo>
                  <a:pt x="1682114" y="38100"/>
                </a:lnTo>
                <a:lnTo>
                  <a:pt x="166941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864989" y="4299330"/>
            <a:ext cx="4699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0901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04085" y="1522729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1998" y="1504441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3"/>
                </a:moveTo>
                <a:lnTo>
                  <a:pt x="50292" y="9143"/>
                </a:lnTo>
                <a:lnTo>
                  <a:pt x="50292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1780" y="227863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04085" y="2292349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61998" y="2278633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 h="0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41780" y="3019297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04085" y="3033013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1998" y="30192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1193646"/>
            <a:ext cx="5302250" cy="259715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6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pole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analytic function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removed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taking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34722" sz="1200" spc="494">
                <a:latin typeface="Cambria Math"/>
                <a:cs typeface="Cambria Math"/>
              </a:rPr>
              <a:t> </a:t>
            </a:r>
            <a:r>
              <a:rPr dirty="0" baseline="-34722" sz="1200">
                <a:latin typeface="Cambria Math"/>
                <a:cs typeface="Cambria Math"/>
              </a:rPr>
              <a:t> </a:t>
            </a:r>
            <a:r>
              <a:rPr dirty="0" baseline="-34722" sz="1200" spc="-3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], </a:t>
            </a:r>
            <a:r>
              <a:rPr dirty="0" sz="1400">
                <a:latin typeface="Times New Roman"/>
                <a:cs typeface="Times New Roman"/>
              </a:rPr>
              <a:t>then </a:t>
            </a:r>
            <a:r>
              <a:rPr dirty="0" sz="1400" spc="-5">
                <a:latin typeface="Times New Roman"/>
                <a:cs typeface="Times New Roman"/>
              </a:rPr>
              <a:t>this singularity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removable singularity.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36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7</a:t>
            </a:r>
            <a:r>
              <a:rPr dirty="0" sz="1400" spc="-5">
                <a:latin typeface="Times New Roman"/>
                <a:cs typeface="Times New Roman"/>
              </a:rPr>
              <a:t>: if the pole cannot </a:t>
            </a:r>
            <a:r>
              <a:rPr dirty="0" sz="1400">
                <a:latin typeface="Times New Roman"/>
                <a:cs typeface="Times New Roman"/>
              </a:rPr>
              <a:t>be removed, </a:t>
            </a:r>
            <a:r>
              <a:rPr dirty="0" sz="1400" spc="-5">
                <a:latin typeface="Times New Roman"/>
                <a:cs typeface="Times New Roman"/>
              </a:rPr>
              <a:t>then this singularity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 (essential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singularity)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5700"/>
              </a:lnSpc>
              <a:spcBef>
                <a:spcPts val="97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: the analytic function is called entire function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this function is  analytic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points except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17</a:t>
            </a:r>
            <a:r>
              <a:rPr dirty="0" sz="1400" spc="-5">
                <a:latin typeface="Times New Roman"/>
                <a:cs typeface="Times New Roman"/>
              </a:rPr>
              <a:t>/ classify </a:t>
            </a:r>
            <a:r>
              <a:rPr dirty="0" sz="1400">
                <a:latin typeface="Times New Roman"/>
                <a:cs typeface="Times New Roman"/>
              </a:rPr>
              <a:t>each of 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4049394"/>
            <a:ext cx="798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1-)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14498" y="3996054"/>
            <a:ext cx="262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91614" y="4191126"/>
            <a:ext cx="7080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04314" y="4190110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94202" y="4049394"/>
            <a:ext cx="800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2-)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17416" y="3948810"/>
            <a:ext cx="423545" cy="419734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0116" y="4190110"/>
            <a:ext cx="402590" cy="0"/>
          </a:xfrm>
          <a:custGeom>
            <a:avLst/>
            <a:gdLst/>
            <a:ahLst/>
            <a:cxnLst/>
            <a:rect l="l" t="t" r="r" b="b"/>
            <a:pathLst>
              <a:path w="402589" h="0">
                <a:moveTo>
                  <a:pt x="0" y="0"/>
                </a:moveTo>
                <a:lnTo>
                  <a:pt x="4023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386453" y="4049394"/>
            <a:ext cx="802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3-)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82946" y="399605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89041" y="4153026"/>
            <a:ext cx="1625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622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11317" y="4239895"/>
            <a:ext cx="2387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5555" sz="1500" spc="480">
                <a:latin typeface="Cambria Math"/>
                <a:cs typeface="Cambria Math"/>
              </a:rPr>
              <a:t> </a:t>
            </a:r>
            <a:r>
              <a:rPr dirty="0" baseline="-5555" sz="1500" spc="480">
                <a:latin typeface="Cambria Math"/>
                <a:cs typeface="Cambria Math"/>
              </a:rPr>
              <a:t>  </a:t>
            </a:r>
            <a:r>
              <a:rPr dirty="0" baseline="-5555" sz="1500" spc="30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77941" y="4295266"/>
            <a:ext cx="60960" cy="6350"/>
          </a:xfrm>
          <a:custGeom>
            <a:avLst/>
            <a:gdLst/>
            <a:ahLst/>
            <a:cxnLst/>
            <a:rect l="l" t="t" r="r" b="b"/>
            <a:pathLst>
              <a:path w="60960" h="6350">
                <a:moveTo>
                  <a:pt x="0" y="6095"/>
                </a:moveTo>
                <a:lnTo>
                  <a:pt x="60960" y="6095"/>
                </a:lnTo>
                <a:lnTo>
                  <a:pt x="609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24017" y="4190110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4601082"/>
            <a:ext cx="1334770" cy="6756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4-)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57630" y="5517006"/>
            <a:ext cx="2297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1- For </a:t>
            </a:r>
            <a:r>
              <a:rPr dirty="0" sz="1400" spc="-5">
                <a:latin typeface="Times New Roman"/>
                <a:cs typeface="Times New Roman"/>
              </a:rPr>
              <a:t>the first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39921" y="5463666"/>
            <a:ext cx="2635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17416" y="5658738"/>
            <a:ext cx="7092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30116" y="5657722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29080" y="5938494"/>
            <a:ext cx="5303520" cy="644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This 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analytic </a:t>
            </a:r>
            <a:r>
              <a:rPr dirty="0" sz="1400" spc="-5">
                <a:latin typeface="Times New Roman"/>
                <a:cs typeface="Times New Roman"/>
              </a:rPr>
              <a:t>with simple poles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has removable  singularity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6823329"/>
            <a:ext cx="5207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73605" y="6964044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883410" y="6769988"/>
            <a:ext cx="24174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237740" algn="l"/>
              </a:tabLst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60905" y="6965060"/>
            <a:ext cx="27825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319020" algn="l"/>
              </a:tabLst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980053" y="6964044"/>
            <a:ext cx="449580" cy="0"/>
          </a:xfrm>
          <a:custGeom>
            <a:avLst/>
            <a:gdLst/>
            <a:ahLst/>
            <a:cxnLst/>
            <a:rect l="l" t="t" r="r" b="b"/>
            <a:pathLst>
              <a:path w="449579" h="0">
                <a:moveTo>
                  <a:pt x="0" y="0"/>
                </a:moveTo>
                <a:lnTo>
                  <a:pt x="4495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388235" y="6823329"/>
            <a:ext cx="2385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91055" algn="l"/>
              </a:tabLst>
            </a:pPr>
            <a:r>
              <a:rPr dirty="0" sz="1400">
                <a:latin typeface="Times New Roman"/>
                <a:cs typeface="Times New Roman"/>
              </a:rPr>
              <a:t>Apply </a:t>
            </a:r>
            <a:r>
              <a:rPr dirty="0" sz="1400" spc="-5">
                <a:latin typeface="Times New Roman"/>
                <a:cs typeface="Times New Roman"/>
              </a:rPr>
              <a:t>H.R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29080" y="7382636"/>
            <a:ext cx="772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Moreover,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52573" y="7419213"/>
            <a:ext cx="612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1904" sz="2100" spc="104">
                <a:latin typeface="Cambria Math"/>
                <a:cs typeface="Cambria Math"/>
              </a:rPr>
              <a:t> </a:t>
            </a:r>
            <a:r>
              <a:rPr dirty="0" baseline="11904" sz="2100" spc="120">
                <a:latin typeface="Cambria Math"/>
                <a:cs typeface="Cambria Math"/>
              </a:rPr>
              <a:t> </a:t>
            </a:r>
            <a:r>
              <a:rPr dirty="0" baseline="11904" sz="2100" spc="1282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00298" y="7329296"/>
            <a:ext cx="262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77795" y="7524368"/>
            <a:ext cx="7073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690495" y="7523352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404742" y="7382636"/>
            <a:ext cx="15684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Apply H.R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27497" y="7329296"/>
            <a:ext cx="1905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83860" y="7524368"/>
            <a:ext cx="4762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996560" y="7523352"/>
            <a:ext cx="450215" cy="0"/>
          </a:xfrm>
          <a:custGeom>
            <a:avLst/>
            <a:gdLst/>
            <a:ahLst/>
            <a:cxnLst/>
            <a:rect l="l" t="t" r="r" b="b"/>
            <a:pathLst>
              <a:path w="450214" h="0">
                <a:moveTo>
                  <a:pt x="0" y="0"/>
                </a:moveTo>
                <a:lnTo>
                  <a:pt x="4498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484114" y="7382636"/>
            <a:ext cx="3073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57630" y="7960232"/>
            <a:ext cx="19665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2- 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41319" y="7859648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48354" y="8101965"/>
            <a:ext cx="42354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361054" y="8100948"/>
            <a:ext cx="403225" cy="0"/>
          </a:xfrm>
          <a:custGeom>
            <a:avLst/>
            <a:gdLst/>
            <a:ahLst/>
            <a:cxnLst/>
            <a:rect l="l" t="t" r="r" b="b"/>
            <a:pathLst>
              <a:path w="403225" h="0">
                <a:moveTo>
                  <a:pt x="0" y="0"/>
                </a:moveTo>
                <a:lnTo>
                  <a:pt x="402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129080" y="8381847"/>
            <a:ext cx="5302250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This 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analytic </a:t>
            </a:r>
            <a:r>
              <a:rPr dirty="0" sz="1400" spc="-5">
                <a:latin typeface="Times New Roman"/>
                <a:cs typeface="Times New Roman"/>
              </a:rPr>
              <a:t>with pole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order (4) and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removable  singularity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29080" y="9425127"/>
            <a:ext cx="70231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8333" sz="1500" spc="487">
                <a:latin typeface="Cambria Math"/>
                <a:cs typeface="Cambria Math"/>
              </a:rPr>
              <a:t> </a:t>
            </a:r>
            <a:r>
              <a:rPr dirty="0" baseline="-8333" sz="1500" spc="922">
                <a:latin typeface="Cambria Math"/>
                <a:cs typeface="Cambria Math"/>
              </a:rPr>
              <a:t> </a:t>
            </a:r>
            <a:r>
              <a:rPr dirty="0" baseline="-8333" sz="1500" spc="532">
                <a:latin typeface="Cambria Math"/>
                <a:cs typeface="Cambria Math"/>
              </a:rPr>
              <a:t> </a:t>
            </a:r>
            <a:r>
              <a:rPr dirty="0" baseline="-8333" sz="1500" spc="7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420622" y="9424110"/>
            <a:ext cx="402590" cy="0"/>
          </a:xfrm>
          <a:custGeom>
            <a:avLst/>
            <a:gdLst/>
            <a:ahLst/>
            <a:cxnLst/>
            <a:rect l="l" t="t" r="r" b="b"/>
            <a:pathLst>
              <a:path w="402589" h="0">
                <a:moveTo>
                  <a:pt x="0" y="0"/>
                </a:moveTo>
                <a:lnTo>
                  <a:pt x="4023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946019" y="9425127"/>
            <a:ext cx="7772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8333" sz="1500" spc="487">
                <a:latin typeface="Cambria Math"/>
                <a:cs typeface="Cambria Math"/>
              </a:rPr>
              <a:t> </a:t>
            </a:r>
            <a:r>
              <a:rPr dirty="0" baseline="-8333" sz="1500" spc="922">
                <a:latin typeface="Cambria Math"/>
                <a:cs typeface="Cambria Math"/>
              </a:rPr>
              <a:t> </a:t>
            </a:r>
            <a:r>
              <a:rPr dirty="0" baseline="-8333" sz="1500" spc="532">
                <a:latin typeface="Cambria Math"/>
                <a:cs typeface="Cambria Math"/>
              </a:rPr>
              <a:t> </a:t>
            </a:r>
            <a:r>
              <a:rPr dirty="0" baseline="-8333" sz="1500" spc="22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239135" y="9424110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 h="0">
                <a:moveTo>
                  <a:pt x="0" y="0"/>
                </a:moveTo>
                <a:lnTo>
                  <a:pt x="4757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130604" y="9283395"/>
            <a:ext cx="39573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2000" algn="l"/>
                <a:tab pos="2628265" algn="l"/>
              </a:tabLst>
            </a:pP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02410" y="9182861"/>
            <a:ext cx="40100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819910" algn="l"/>
                <a:tab pos="3785235" algn="l"/>
              </a:tabLst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19444" sz="1500" spc="757">
                <a:latin typeface="Cambria Math"/>
                <a:cs typeface="Cambria Math"/>
              </a:rPr>
              <a:t> </a:t>
            </a: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13172" y="9425127"/>
            <a:ext cx="864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8333" sz="1500" spc="487">
                <a:latin typeface="Cambria Math"/>
                <a:cs typeface="Cambria Math"/>
              </a:rPr>
              <a:t> </a:t>
            </a:r>
            <a:r>
              <a:rPr dirty="0" baseline="-8333" sz="1500" spc="922">
                <a:latin typeface="Cambria Math"/>
                <a:cs typeface="Cambria Math"/>
              </a:rPr>
              <a:t> </a:t>
            </a:r>
            <a:r>
              <a:rPr dirty="0" baseline="-8333" sz="1500" spc="532">
                <a:latin typeface="Cambria Math"/>
                <a:cs typeface="Cambria Math"/>
              </a:rPr>
              <a:t> </a:t>
            </a:r>
            <a:r>
              <a:rPr dirty="0" baseline="-8333" sz="1500">
                <a:latin typeface="Cambria Math"/>
                <a:cs typeface="Cambria Math"/>
              </a:rPr>
              <a:t> </a:t>
            </a:r>
            <a:r>
              <a:rPr dirty="0" baseline="-8333" sz="1500" spc="-13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120385" y="9424110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 h="0">
                <a:moveTo>
                  <a:pt x="0" y="0"/>
                </a:moveTo>
                <a:lnTo>
                  <a:pt x="5501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625722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69821"/>
            <a:ext cx="13462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1595" y="1269237"/>
            <a:ext cx="32829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742">
                <a:latin typeface="Cambria Math"/>
                <a:cs typeface="Cambria Math"/>
              </a:rPr>
              <a:t> </a:t>
            </a: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00782" y="1511553"/>
            <a:ext cx="850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8333" sz="1500" spc="487">
                <a:latin typeface="Cambria Math"/>
                <a:cs typeface="Cambria Math"/>
              </a:rPr>
              <a:t> </a:t>
            </a:r>
            <a:r>
              <a:rPr dirty="0" baseline="-8333" sz="1500" spc="922">
                <a:latin typeface="Cambria Math"/>
                <a:cs typeface="Cambria Math"/>
              </a:rPr>
              <a:t> </a:t>
            </a:r>
            <a:r>
              <a:rPr dirty="0" baseline="-8333" sz="1500" spc="532">
                <a:latin typeface="Cambria Math"/>
                <a:cs typeface="Cambria Math"/>
              </a:rPr>
              <a:t> </a:t>
            </a:r>
            <a:r>
              <a:rPr dirty="0" baseline="-8333" sz="1500" spc="7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92375" y="1510537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4" h="0">
                <a:moveTo>
                  <a:pt x="0" y="0"/>
                </a:moveTo>
                <a:lnTo>
                  <a:pt x="5501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903345" y="1529841"/>
            <a:ext cx="4845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50">
                <a:latin typeface="Cambria Math"/>
                <a:cs typeface="Cambria Math"/>
              </a:rPr>
              <a:t> </a:t>
            </a:r>
            <a:r>
              <a:rPr dirty="0" baseline="8333" sz="1500" spc="525">
                <a:latin typeface="Cambria Math"/>
                <a:cs typeface="Cambria Math"/>
              </a:rPr>
              <a:t>  </a:t>
            </a:r>
            <a:endParaRPr baseline="8333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94936" y="1510537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 h="0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074035" y="1369821"/>
            <a:ext cx="15703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47222" sz="1500" spc="585">
                <a:latin typeface="Cambria Math"/>
                <a:cs typeface="Cambria Math"/>
              </a:rPr>
              <a:t> </a:t>
            </a:r>
            <a:r>
              <a:rPr dirty="0" baseline="83333" sz="1200" spc="622">
                <a:latin typeface="Cambria Math"/>
                <a:cs typeface="Cambria Math"/>
              </a:rPr>
              <a:t> </a:t>
            </a:r>
            <a:r>
              <a:rPr dirty="0" baseline="83333" sz="1200" spc="412">
                <a:latin typeface="Cambria Math"/>
                <a:cs typeface="Cambria Math"/>
              </a:rPr>
              <a:t> </a:t>
            </a:r>
            <a:r>
              <a:rPr dirty="0" baseline="83333" sz="1200">
                <a:latin typeface="Cambria Math"/>
                <a:cs typeface="Cambria Math"/>
              </a:rPr>
              <a:t>   </a:t>
            </a:r>
            <a:r>
              <a:rPr dirty="0" baseline="83333" sz="12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08016" y="1269237"/>
            <a:ext cx="240665" cy="419734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47625">
              <a:lnSpc>
                <a:spcPct val="100000"/>
              </a:lnSpc>
              <a:spcBef>
                <a:spcPts val="910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20716" y="1510537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419983" y="191084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48354" y="2102865"/>
            <a:ext cx="23876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30555" sz="1500" spc="585">
                <a:latin typeface="Cambria Math"/>
                <a:cs typeface="Cambria Math"/>
              </a:rPr>
              <a:t> </a:t>
            </a:r>
            <a:r>
              <a:rPr dirty="0" sz="800" spc="430">
                <a:latin typeface="Cambria Math"/>
                <a:cs typeface="Cambria Math"/>
              </a:rPr>
              <a:t> </a:t>
            </a:r>
            <a:r>
              <a:rPr dirty="0" baseline="-27777" sz="1200" spc="412">
                <a:latin typeface="Cambria Math"/>
                <a:cs typeface="Cambria Math"/>
              </a:rPr>
              <a:t> </a:t>
            </a:r>
            <a:endParaRPr baseline="-27777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61054" y="2104897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897248" y="188036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7630" y="1964182"/>
            <a:ext cx="262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7095" algn="l"/>
              </a:tabLst>
            </a:pPr>
            <a:r>
              <a:rPr dirty="0" sz="1400">
                <a:latin typeface="Times New Roman"/>
                <a:cs typeface="Times New Roman"/>
              </a:rPr>
              <a:t>3-  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u="sng" baseline="-13888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13888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13888" sz="1200">
                <a:latin typeface="Cambria Math"/>
                <a:cs typeface="Cambria Math"/>
              </a:rPr>
              <a:t> </a:t>
            </a:r>
            <a:r>
              <a:rPr dirty="0" baseline="-13888" sz="12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0416" sz="1200" spc="412">
                <a:latin typeface="Cambria Math"/>
                <a:cs typeface="Cambria Math"/>
              </a:rPr>
              <a:t> </a:t>
            </a:r>
            <a:endParaRPr baseline="10416" sz="12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09948" y="203022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657982" y="5215254"/>
            <a:ext cx="33083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-13888" sz="1200" spc="494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2515869"/>
            <a:ext cx="5303520" cy="277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This function is analytic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pole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has essential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singularity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4- 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4500"/>
              </a:lnSpc>
              <a:spcBef>
                <a:spcPts val="1025"/>
              </a:spcBef>
            </a:pPr>
            <a:r>
              <a:rPr dirty="0" sz="1400" spc="-5">
                <a:latin typeface="Times New Roman"/>
                <a:cs typeface="Times New Roman"/>
              </a:rPr>
              <a:t>This function is </a:t>
            </a:r>
            <a:r>
              <a:rPr dirty="0" sz="1400" spc="-10">
                <a:latin typeface="Times New Roman"/>
                <a:cs typeface="Times New Roman"/>
              </a:rPr>
              <a:t>analytic </a:t>
            </a:r>
            <a:r>
              <a:rPr dirty="0" sz="1400" spc="-5">
                <a:latin typeface="Times New Roman"/>
                <a:cs typeface="Times New Roman"/>
              </a:rPr>
              <a:t>on all the field except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2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 </a:t>
            </a:r>
            <a:r>
              <a:rPr dirty="0" sz="1400">
                <a:latin typeface="Times New Roman"/>
                <a:cs typeface="Times New Roman"/>
              </a:rPr>
              <a:t>entire</a:t>
            </a:r>
            <a:r>
              <a:rPr dirty="0" sz="1400" spc="-5">
                <a:latin typeface="Times New Roman"/>
                <a:cs typeface="Times New Roman"/>
              </a:rPr>
              <a:t> function.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Residue Theorem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2249805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 residue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simple pole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5584062"/>
            <a:ext cx="36760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And the residue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pole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is given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87525" y="6155816"/>
            <a:ext cx="99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6161912"/>
            <a:ext cx="5816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16582" y="6155816"/>
            <a:ext cx="99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92910" y="6161912"/>
            <a:ext cx="6781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53182" y="6161912"/>
            <a:ext cx="609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55390" y="602627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10535" y="6302628"/>
            <a:ext cx="614680" cy="0"/>
          </a:xfrm>
          <a:custGeom>
            <a:avLst/>
            <a:gdLst/>
            <a:ahLst/>
            <a:cxnLst/>
            <a:rect l="l" t="t" r="r" b="b"/>
            <a:pathLst>
              <a:path w="614679" h="0">
                <a:moveTo>
                  <a:pt x="0" y="0"/>
                </a:moveTo>
                <a:lnTo>
                  <a:pt x="6141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688460" y="5960744"/>
            <a:ext cx="3841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832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57982" y="6280784"/>
            <a:ext cx="12033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419">
                <a:latin typeface="Cambria Math"/>
                <a:cs typeface="Cambria Math"/>
              </a:rPr>
              <a:t> </a:t>
            </a:r>
            <a:r>
              <a:rPr dirty="0" baseline="-6944" sz="1200" spc="494">
                <a:latin typeface="Cambria Math"/>
                <a:cs typeface="Cambria Math"/>
              </a:rPr>
              <a:t> </a:t>
            </a:r>
            <a:r>
              <a:rPr dirty="0" baseline="-6944" sz="1200">
                <a:latin typeface="Cambria Math"/>
                <a:cs typeface="Cambria Math"/>
              </a:rPr>
              <a:t> </a:t>
            </a:r>
            <a:r>
              <a:rPr dirty="0" baseline="-6944" sz="12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653916" y="6302628"/>
            <a:ext cx="462280" cy="0"/>
          </a:xfrm>
          <a:custGeom>
            <a:avLst/>
            <a:gdLst/>
            <a:ahLst/>
            <a:cxnLst/>
            <a:rect l="l" t="t" r="r" b="b"/>
            <a:pathLst>
              <a:path w="462279" h="0">
                <a:moveTo>
                  <a:pt x="0" y="0"/>
                </a:moveTo>
                <a:lnTo>
                  <a:pt x="4617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796409" y="6148196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89957" y="6155816"/>
            <a:ext cx="26479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45433" y="6161912"/>
            <a:ext cx="2335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7777" sz="1500" spc="652">
                <a:latin typeface="Cambria Math"/>
                <a:cs typeface="Cambria Math"/>
              </a:rPr>
              <a:t> </a:t>
            </a:r>
            <a:r>
              <a:rPr dirty="0" baseline="-27777" sz="1500" spc="742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 spc="11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27150" y="686752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29080" y="6777608"/>
            <a:ext cx="2661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evaluate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residue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10965" y="6677025"/>
            <a:ext cx="23685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14953" y="6919340"/>
            <a:ext cx="4279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827653" y="691832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5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29080" y="7288148"/>
            <a:ext cx="45339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Sol: since the pole </a:t>
            </a:r>
            <a:r>
              <a:rPr dirty="0" sz="1400" spc="-10">
                <a:latin typeface="Times New Roman"/>
                <a:cs typeface="Times New Roman"/>
              </a:rPr>
              <a:t>(2)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 the residue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7867268"/>
            <a:ext cx="909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96795" y="773163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056129" y="8007984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8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693542" y="8007984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882010" y="7867268"/>
            <a:ext cx="73533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 spc="97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592195" y="785355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28086" y="7666101"/>
            <a:ext cx="143573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1164590" algn="l"/>
              </a:tabLst>
            </a:pPr>
            <a:r>
              <a:rPr dirty="0" baseline="-19841" sz="2100" spc="79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697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64538" y="7986140"/>
            <a:ext cx="250952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948180" algn="l"/>
              </a:tabLst>
            </a:pP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532">
                <a:latin typeface="Cambria Math"/>
                <a:cs typeface="Cambria Math"/>
              </a:rPr>
              <a:t> </a:t>
            </a:r>
            <a:r>
              <a:rPr dirty="0" baseline="5555" sz="1500" spc="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713353" y="8007984"/>
            <a:ext cx="628015" cy="0"/>
          </a:xfrm>
          <a:custGeom>
            <a:avLst/>
            <a:gdLst/>
            <a:ahLst/>
            <a:cxnLst/>
            <a:rect l="l" t="t" r="r" b="b"/>
            <a:pathLst>
              <a:path w="628014" h="0">
                <a:moveTo>
                  <a:pt x="0" y="0"/>
                </a:moveTo>
                <a:lnTo>
                  <a:pt x="6278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249292" y="7867268"/>
            <a:ext cx="40513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8562593"/>
            <a:ext cx="61150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17522" y="842695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777238" y="8703309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8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728086" y="8361426"/>
            <a:ext cx="20574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79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64538" y="8681465"/>
            <a:ext cx="11366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532">
                <a:latin typeface="Cambria Math"/>
                <a:cs typeface="Cambria Math"/>
              </a:rPr>
              <a:t> </a:t>
            </a:r>
            <a:r>
              <a:rPr dirty="0" baseline="5555" sz="1500" spc="7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693542" y="870330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182239" y="8548877"/>
            <a:ext cx="184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403475" y="8562593"/>
            <a:ext cx="10363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0855" algn="l"/>
                <a:tab pos="960119" algn="l"/>
              </a:tabLst>
            </a:pP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 spc="97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318005" y="9281921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29080" y="9121902"/>
            <a:ext cx="2305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1984" sz="21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625722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13585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04085" y="1527301"/>
            <a:ext cx="58419" cy="6350"/>
          </a:xfrm>
          <a:custGeom>
            <a:avLst/>
            <a:gdLst/>
            <a:ahLst/>
            <a:cxnLst/>
            <a:rect l="l" t="t" r="r" b="b"/>
            <a:pathLst>
              <a:path w="58419" h="6350">
                <a:moveTo>
                  <a:pt x="0" y="6096"/>
                </a:moveTo>
                <a:lnTo>
                  <a:pt x="57912" y="6096"/>
                </a:lnTo>
                <a:lnTo>
                  <a:pt x="579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1998" y="151358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1780" y="2127757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04085" y="214452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19910" y="2127757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1204315"/>
            <a:ext cx="5305425" cy="2318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9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is </a:t>
            </a:r>
            <a:r>
              <a:rPr dirty="0" sz="1400" spc="-5">
                <a:latin typeface="Times New Roman"/>
                <a:cs typeface="Times New Roman"/>
              </a:rPr>
              <a:t>analytic on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curve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 i="1">
                <a:latin typeface="Times New Roman"/>
                <a:cs typeface="Times New Roman"/>
              </a:rPr>
              <a:t>c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except at an </a:t>
            </a:r>
            <a:r>
              <a:rPr dirty="0" sz="1400" spc="-5">
                <a:latin typeface="Times New Roman"/>
                <a:cs typeface="Times New Roman"/>
              </a:rPr>
              <a:t>arbitrary  points </a:t>
            </a:r>
            <a:r>
              <a:rPr dirty="0" sz="1400">
                <a:latin typeface="Times New Roman"/>
                <a:cs typeface="Times New Roman"/>
              </a:rPr>
              <a:t>(a, b, c, </a:t>
            </a:r>
            <a:r>
              <a:rPr dirty="0" sz="1400" spc="-5">
                <a:latin typeface="Times New Roman"/>
                <a:cs typeface="Times New Roman"/>
              </a:rPr>
              <a:t>…)that lies 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inside the </a:t>
            </a:r>
            <a:r>
              <a:rPr dirty="0" sz="1400">
                <a:latin typeface="Times New Roman"/>
                <a:cs typeface="Times New Roman"/>
              </a:rPr>
              <a:t>curve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then it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residue  </a:t>
            </a:r>
            <a:r>
              <a:rPr dirty="0" sz="1400">
                <a:latin typeface="Times New Roman"/>
                <a:cs typeface="Times New Roman"/>
              </a:rPr>
              <a:t>Remark</a:t>
            </a:r>
            <a:r>
              <a:rPr dirty="0" baseline="-12345" sz="1350">
                <a:latin typeface="Times New Roman"/>
                <a:cs typeface="Times New Roman"/>
              </a:rPr>
              <a:t>10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before solve the integration using residue theorm </a:t>
            </a:r>
            <a:r>
              <a:rPr dirty="0" sz="1400">
                <a:latin typeface="Times New Roman"/>
                <a:cs typeface="Times New Roman"/>
              </a:rPr>
              <a:t>it is  </a:t>
            </a:r>
            <a:r>
              <a:rPr dirty="0" sz="1400" spc="-5">
                <a:latin typeface="Times New Roman"/>
                <a:cs typeface="Times New Roman"/>
              </a:rPr>
              <a:t>important that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draw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curve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 i="1">
                <a:latin typeface="Times New Roman"/>
                <a:cs typeface="Times New Roman"/>
              </a:rPr>
              <a:t>c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know which poles </a:t>
            </a:r>
            <a:r>
              <a:rPr dirty="0" sz="1400" spc="-10">
                <a:latin typeface="Times New Roman"/>
                <a:cs typeface="Times New Roman"/>
              </a:rPr>
              <a:t>inside </a:t>
            </a:r>
            <a:r>
              <a:rPr dirty="0" sz="1400" spc="-5">
                <a:latin typeface="Times New Roman"/>
                <a:cs typeface="Times New Roman"/>
              </a:rPr>
              <a:t>the curve  and which not.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300"/>
              </a:spcBef>
            </a:pPr>
            <a:r>
              <a:rPr dirty="0" sz="1400" spc="290">
                <a:latin typeface="Cambria Math"/>
                <a:cs typeface="Cambria Math"/>
              </a:rPr>
              <a:t>∮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-12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0170">
              <a:lnSpc>
                <a:spcPct val="100000"/>
              </a:lnSpc>
              <a:spcBef>
                <a:spcPts val="50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20697" y="3883278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3276" y="3767454"/>
            <a:ext cx="3328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2925" algn="l"/>
                <a:tab pos="2045970" algn="l"/>
              </a:tabLst>
            </a:pPr>
            <a:r>
              <a:rPr dirty="0" baseline="3968" sz="2100" spc="-7">
                <a:latin typeface="Times New Roman"/>
                <a:cs typeface="Times New Roman"/>
              </a:rPr>
              <a:t>Or </a:t>
            </a:r>
            <a:r>
              <a:rPr dirty="0" baseline="3968" sz="21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5952" sz="2100">
                <a:latin typeface="Cambria Math"/>
                <a:cs typeface="Cambria Math"/>
              </a:rPr>
              <a:t>∑</a:t>
            </a:r>
            <a:r>
              <a:rPr dirty="0" baseline="36111" sz="1500" spc="637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	</a:t>
            </a:r>
            <a:r>
              <a:rPr dirty="0" baseline="3968" sz="2100" spc="937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487">
                <a:latin typeface="Cambria Math"/>
                <a:cs typeface="Cambria Math"/>
              </a:rPr>
              <a:t> </a:t>
            </a:r>
            <a:r>
              <a:rPr dirty="0" baseline="-11111" sz="1500" spc="32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127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04">
                <a:latin typeface="Cambria Math"/>
                <a:cs typeface="Cambria Math"/>
              </a:rPr>
              <a:t> </a:t>
            </a:r>
            <a:r>
              <a:rPr dirty="0" baseline="3968" sz="2100" spc="111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62782" y="3852798"/>
            <a:ext cx="2393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5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27150" y="437248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19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4293234"/>
            <a:ext cx="8686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find</a:t>
            </a:r>
            <a:r>
              <a:rPr dirty="0" baseline="3968" sz="2100" spc="-33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4682" y="4229226"/>
            <a:ext cx="4032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02282" y="4424298"/>
            <a:ext cx="7080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14982" y="4423282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714370" y="4282566"/>
            <a:ext cx="3382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 residue theorem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curve </a:t>
            </a:r>
            <a:r>
              <a:rPr dirty="0" sz="1400" spc="5">
                <a:latin typeface="Times New Roman"/>
                <a:cs typeface="Times New Roman"/>
              </a:rPr>
              <a:t>[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4793106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7630" y="5133568"/>
            <a:ext cx="2875915" cy="95885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80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Draw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simple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curve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poles [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residue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poles that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6291452"/>
            <a:ext cx="1889760" cy="6800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Inside the curve [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[ is</a:t>
            </a:r>
            <a:r>
              <a:rPr dirty="0" sz="1400" spc="-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64538" y="7458836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7298816"/>
            <a:ext cx="14490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81782" y="7122641"/>
            <a:ext cx="111950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94482" y="7439532"/>
            <a:ext cx="1094740" cy="0"/>
          </a:xfrm>
          <a:custGeom>
            <a:avLst/>
            <a:gdLst/>
            <a:ahLst/>
            <a:cxnLst/>
            <a:rect l="l" t="t" r="r" b="b"/>
            <a:pathLst>
              <a:path w="1094739" h="0">
                <a:moveTo>
                  <a:pt x="0" y="0"/>
                </a:moveTo>
                <a:lnTo>
                  <a:pt x="1094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763136" y="7298816"/>
            <a:ext cx="1752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7975472"/>
            <a:ext cx="14592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baseline="41666" sz="2100" spc="465">
                <a:latin typeface="Cambria Math"/>
                <a:cs typeface="Cambria Math"/>
              </a:rPr>
              <a:t> </a:t>
            </a:r>
            <a:r>
              <a:rPr dirty="0" baseline="41666" sz="2100" spc="547">
                <a:latin typeface="Cambria Math"/>
                <a:cs typeface="Cambria Math"/>
              </a:rPr>
              <a:t>  </a:t>
            </a:r>
            <a:r>
              <a:rPr dirty="0" baseline="43650" sz="2100" spc="412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3650" sz="2100" spc="405">
                <a:latin typeface="Cambria Math"/>
                <a:cs typeface="Cambria Math"/>
              </a:rPr>
              <a:t> </a:t>
            </a:r>
            <a:endParaRPr baseline="43650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64538" y="8094344"/>
            <a:ext cx="85280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532">
                <a:latin typeface="Cambria Math"/>
                <a:cs typeface="Cambria Math"/>
              </a:rPr>
              <a:t> </a:t>
            </a:r>
            <a:r>
              <a:rPr dirty="0" baseline="5555" sz="1500" spc="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056129" y="8116188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5" h="0">
                <a:moveTo>
                  <a:pt x="0" y="0"/>
                </a:moveTo>
                <a:lnTo>
                  <a:pt x="5474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261617" y="8580881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85646" y="8475726"/>
            <a:ext cx="584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2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→</a:t>
            </a:r>
            <a:endParaRPr baseline="-33730" sz="2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66873" y="8580881"/>
            <a:ext cx="57404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37814" y="8527541"/>
            <a:ext cx="4044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92679" y="8722614"/>
            <a:ext cx="2959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50514" y="8721597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465703" y="8591550"/>
            <a:ext cx="347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→</a:t>
            </a:r>
            <a:r>
              <a:rPr dirty="0" baseline="3968" sz="2100" spc="-19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68877" y="8527541"/>
            <a:ext cx="402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16477" y="8722614"/>
            <a:ext cx="7073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829177" y="8721597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499353" y="872261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466334" y="872159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528184" y="8580881"/>
            <a:ext cx="1905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*</a:t>
            </a:r>
            <a:r>
              <a:rPr dirty="0" baseline="1984" sz="2100" spc="44">
                <a:latin typeface="Cambria Math"/>
                <a:cs typeface="Cambria Math"/>
              </a:rPr>
              <a:t> </a:t>
            </a:r>
            <a:r>
              <a:rPr dirty="0" sz="1400" spc="-535">
                <a:latin typeface="Cambria Math"/>
                <a:cs typeface="Cambria Math"/>
              </a:rPr>
              <a:t>+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29080" y="9033509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18589" y="8722614"/>
            <a:ext cx="455930" cy="424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9779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66189" y="9164573"/>
            <a:ext cx="7073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278889" y="9163557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977898" y="9022841"/>
            <a:ext cx="1400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 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629275" y="4733924"/>
            <a:ext cx="76835" cy="2105025"/>
          </a:xfrm>
          <a:custGeom>
            <a:avLst/>
            <a:gdLst/>
            <a:ahLst/>
            <a:cxnLst/>
            <a:rect l="l" t="t" r="r" b="b"/>
            <a:pathLst>
              <a:path w="76835" h="2105025">
                <a:moveTo>
                  <a:pt x="32379" y="2028825"/>
                </a:moveTo>
                <a:lnTo>
                  <a:pt x="635" y="2028825"/>
                </a:lnTo>
                <a:lnTo>
                  <a:pt x="38735" y="2105025"/>
                </a:lnTo>
                <a:lnTo>
                  <a:pt x="67310" y="2047875"/>
                </a:lnTo>
                <a:lnTo>
                  <a:pt x="35178" y="2047875"/>
                </a:lnTo>
                <a:lnTo>
                  <a:pt x="32385" y="2045081"/>
                </a:lnTo>
                <a:lnTo>
                  <a:pt x="32379" y="2028825"/>
                </a:lnTo>
                <a:close/>
              </a:path>
              <a:path w="76835" h="2105025">
                <a:moveTo>
                  <a:pt x="41655" y="57150"/>
                </a:moveTo>
                <a:lnTo>
                  <a:pt x="34671" y="57150"/>
                </a:lnTo>
                <a:lnTo>
                  <a:pt x="31750" y="59944"/>
                </a:lnTo>
                <a:lnTo>
                  <a:pt x="32385" y="2045081"/>
                </a:lnTo>
                <a:lnTo>
                  <a:pt x="35178" y="2047875"/>
                </a:lnTo>
                <a:lnTo>
                  <a:pt x="42163" y="2047875"/>
                </a:lnTo>
                <a:lnTo>
                  <a:pt x="45085" y="2045081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835" h="2105025">
                <a:moveTo>
                  <a:pt x="76835" y="2028825"/>
                </a:moveTo>
                <a:lnTo>
                  <a:pt x="45080" y="2028825"/>
                </a:lnTo>
                <a:lnTo>
                  <a:pt x="45085" y="2045081"/>
                </a:lnTo>
                <a:lnTo>
                  <a:pt x="42163" y="2047875"/>
                </a:lnTo>
                <a:lnTo>
                  <a:pt x="67310" y="2047875"/>
                </a:lnTo>
                <a:lnTo>
                  <a:pt x="76835" y="2028825"/>
                </a:lnTo>
                <a:close/>
              </a:path>
              <a:path w="76835" h="2105025">
                <a:moveTo>
                  <a:pt x="38100" y="0"/>
                </a:moveTo>
                <a:lnTo>
                  <a:pt x="0" y="76200"/>
                </a:lnTo>
                <a:lnTo>
                  <a:pt x="31754" y="76200"/>
                </a:lnTo>
                <a:lnTo>
                  <a:pt x="31750" y="59944"/>
                </a:lnTo>
                <a:lnTo>
                  <a:pt x="34671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835" h="2105025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4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14775" y="5676899"/>
            <a:ext cx="3133725" cy="76835"/>
          </a:xfrm>
          <a:custGeom>
            <a:avLst/>
            <a:gdLst/>
            <a:ahLst/>
            <a:cxnLst/>
            <a:rect l="l" t="t" r="r" b="b"/>
            <a:pathLst>
              <a:path w="3133725" h="76835">
                <a:moveTo>
                  <a:pt x="76200" y="635"/>
                </a:moveTo>
                <a:lnTo>
                  <a:pt x="0" y="38735"/>
                </a:lnTo>
                <a:lnTo>
                  <a:pt x="76200" y="76835"/>
                </a:lnTo>
                <a:lnTo>
                  <a:pt x="76200" y="45085"/>
                </a:lnTo>
                <a:lnTo>
                  <a:pt x="59941" y="45082"/>
                </a:lnTo>
                <a:lnTo>
                  <a:pt x="57150" y="42291"/>
                </a:lnTo>
                <a:lnTo>
                  <a:pt x="57150" y="35179"/>
                </a:lnTo>
                <a:lnTo>
                  <a:pt x="59944" y="32385"/>
                </a:lnTo>
                <a:lnTo>
                  <a:pt x="76200" y="32381"/>
                </a:lnTo>
                <a:lnTo>
                  <a:pt x="76200" y="635"/>
                </a:lnTo>
                <a:close/>
              </a:path>
              <a:path w="3133725" h="76835">
                <a:moveTo>
                  <a:pt x="3121025" y="31750"/>
                </a:moveTo>
                <a:lnTo>
                  <a:pt x="3073780" y="31750"/>
                </a:lnTo>
                <a:lnTo>
                  <a:pt x="3076575" y="34544"/>
                </a:lnTo>
                <a:lnTo>
                  <a:pt x="3076575" y="41656"/>
                </a:lnTo>
                <a:lnTo>
                  <a:pt x="3073780" y="44450"/>
                </a:lnTo>
                <a:lnTo>
                  <a:pt x="3057525" y="44452"/>
                </a:lnTo>
                <a:lnTo>
                  <a:pt x="3057525" y="76200"/>
                </a:lnTo>
                <a:lnTo>
                  <a:pt x="3133725" y="38100"/>
                </a:lnTo>
                <a:lnTo>
                  <a:pt x="3121025" y="31750"/>
                </a:lnTo>
                <a:close/>
              </a:path>
              <a:path w="3133725" h="76835">
                <a:moveTo>
                  <a:pt x="76200" y="32381"/>
                </a:moveTo>
                <a:lnTo>
                  <a:pt x="59944" y="32385"/>
                </a:lnTo>
                <a:lnTo>
                  <a:pt x="57150" y="35179"/>
                </a:lnTo>
                <a:lnTo>
                  <a:pt x="57150" y="42291"/>
                </a:lnTo>
                <a:lnTo>
                  <a:pt x="59944" y="45085"/>
                </a:lnTo>
                <a:lnTo>
                  <a:pt x="76200" y="45082"/>
                </a:lnTo>
                <a:lnTo>
                  <a:pt x="76200" y="32381"/>
                </a:lnTo>
                <a:close/>
              </a:path>
              <a:path w="3133725" h="76835">
                <a:moveTo>
                  <a:pt x="76200" y="45082"/>
                </a:moveTo>
                <a:lnTo>
                  <a:pt x="63500" y="45085"/>
                </a:lnTo>
                <a:lnTo>
                  <a:pt x="76200" y="45085"/>
                </a:lnTo>
                <a:close/>
              </a:path>
              <a:path w="3133725" h="76835">
                <a:moveTo>
                  <a:pt x="3057525" y="31752"/>
                </a:moveTo>
                <a:lnTo>
                  <a:pt x="76200" y="32381"/>
                </a:lnTo>
                <a:lnTo>
                  <a:pt x="76200" y="45082"/>
                </a:lnTo>
                <a:lnTo>
                  <a:pt x="3057525" y="44452"/>
                </a:lnTo>
                <a:lnTo>
                  <a:pt x="3057525" y="31752"/>
                </a:lnTo>
                <a:close/>
              </a:path>
              <a:path w="3133725" h="76835">
                <a:moveTo>
                  <a:pt x="3073780" y="31750"/>
                </a:moveTo>
                <a:lnTo>
                  <a:pt x="3057525" y="31752"/>
                </a:lnTo>
                <a:lnTo>
                  <a:pt x="3057525" y="44452"/>
                </a:lnTo>
                <a:lnTo>
                  <a:pt x="3073780" y="44450"/>
                </a:lnTo>
                <a:lnTo>
                  <a:pt x="3076575" y="41656"/>
                </a:lnTo>
                <a:lnTo>
                  <a:pt x="3076575" y="34544"/>
                </a:lnTo>
                <a:lnTo>
                  <a:pt x="3073780" y="31750"/>
                </a:lnTo>
                <a:close/>
              </a:path>
              <a:path w="3133725" h="76835">
                <a:moveTo>
                  <a:pt x="3057525" y="0"/>
                </a:moveTo>
                <a:lnTo>
                  <a:pt x="3057525" y="31752"/>
                </a:lnTo>
                <a:lnTo>
                  <a:pt x="3121025" y="31750"/>
                </a:lnTo>
                <a:lnTo>
                  <a:pt x="3057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772275" y="5725159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39">
                <a:moveTo>
                  <a:pt x="0" y="0"/>
                </a:moveTo>
                <a:lnTo>
                  <a:pt x="0" y="279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02654" y="5724524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39">
                <a:moveTo>
                  <a:pt x="0" y="0"/>
                </a:moveTo>
                <a:lnTo>
                  <a:pt x="0" y="279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257800" y="5723889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39">
                <a:moveTo>
                  <a:pt x="0" y="0"/>
                </a:moveTo>
                <a:lnTo>
                  <a:pt x="0" y="2794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63109" y="5715634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39">
                <a:moveTo>
                  <a:pt x="0" y="0"/>
                </a:moveTo>
                <a:lnTo>
                  <a:pt x="0" y="279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361938" y="580351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951982" y="583272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05092" y="583272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65701" y="5803518"/>
            <a:ext cx="857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698500" algn="l"/>
              </a:tabLst>
            </a:pPr>
            <a:r>
              <a:rPr dirty="0" sz="1400">
                <a:latin typeface="Calibri"/>
                <a:cs typeface="Calibri"/>
              </a:rPr>
              <a:t>-3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-2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-1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951095" y="5000624"/>
            <a:ext cx="1440180" cy="1440180"/>
          </a:xfrm>
          <a:custGeom>
            <a:avLst/>
            <a:gdLst/>
            <a:ahLst/>
            <a:cxnLst/>
            <a:rect l="l" t="t" r="r" b="b"/>
            <a:pathLst>
              <a:path w="1440179" h="1440179">
                <a:moveTo>
                  <a:pt x="720089" y="0"/>
                </a:moveTo>
                <a:lnTo>
                  <a:pt x="672736" y="1531"/>
                </a:lnTo>
                <a:lnTo>
                  <a:pt x="626201" y="6062"/>
                </a:lnTo>
                <a:lnTo>
                  <a:pt x="580580" y="13497"/>
                </a:lnTo>
                <a:lnTo>
                  <a:pt x="535968" y="23743"/>
                </a:lnTo>
                <a:lnTo>
                  <a:pt x="492459" y="36704"/>
                </a:lnTo>
                <a:lnTo>
                  <a:pt x="450148" y="52284"/>
                </a:lnTo>
                <a:lnTo>
                  <a:pt x="409130" y="70391"/>
                </a:lnTo>
                <a:lnTo>
                  <a:pt x="369501" y="90928"/>
                </a:lnTo>
                <a:lnTo>
                  <a:pt x="331353" y="113801"/>
                </a:lnTo>
                <a:lnTo>
                  <a:pt x="294784" y="138915"/>
                </a:lnTo>
                <a:lnTo>
                  <a:pt x="259886" y="166176"/>
                </a:lnTo>
                <a:lnTo>
                  <a:pt x="226756" y="195487"/>
                </a:lnTo>
                <a:lnTo>
                  <a:pt x="195487" y="226756"/>
                </a:lnTo>
                <a:lnTo>
                  <a:pt x="166176" y="259886"/>
                </a:lnTo>
                <a:lnTo>
                  <a:pt x="138915" y="294784"/>
                </a:lnTo>
                <a:lnTo>
                  <a:pt x="113801" y="331353"/>
                </a:lnTo>
                <a:lnTo>
                  <a:pt x="90928" y="369501"/>
                </a:lnTo>
                <a:lnTo>
                  <a:pt x="70391" y="409130"/>
                </a:lnTo>
                <a:lnTo>
                  <a:pt x="52284" y="450148"/>
                </a:lnTo>
                <a:lnTo>
                  <a:pt x="36704" y="492459"/>
                </a:lnTo>
                <a:lnTo>
                  <a:pt x="23743" y="535968"/>
                </a:lnTo>
                <a:lnTo>
                  <a:pt x="13497" y="580580"/>
                </a:lnTo>
                <a:lnTo>
                  <a:pt x="6062" y="626201"/>
                </a:lnTo>
                <a:lnTo>
                  <a:pt x="1531" y="672736"/>
                </a:lnTo>
                <a:lnTo>
                  <a:pt x="0" y="720089"/>
                </a:lnTo>
                <a:lnTo>
                  <a:pt x="1531" y="767443"/>
                </a:lnTo>
                <a:lnTo>
                  <a:pt x="6062" y="813978"/>
                </a:lnTo>
                <a:lnTo>
                  <a:pt x="13497" y="859599"/>
                </a:lnTo>
                <a:lnTo>
                  <a:pt x="23743" y="904211"/>
                </a:lnTo>
                <a:lnTo>
                  <a:pt x="36704" y="947720"/>
                </a:lnTo>
                <a:lnTo>
                  <a:pt x="52284" y="990031"/>
                </a:lnTo>
                <a:lnTo>
                  <a:pt x="70391" y="1031049"/>
                </a:lnTo>
                <a:lnTo>
                  <a:pt x="90928" y="1070678"/>
                </a:lnTo>
                <a:lnTo>
                  <a:pt x="113801" y="1108826"/>
                </a:lnTo>
                <a:lnTo>
                  <a:pt x="138915" y="1145395"/>
                </a:lnTo>
                <a:lnTo>
                  <a:pt x="166176" y="1180293"/>
                </a:lnTo>
                <a:lnTo>
                  <a:pt x="195487" y="1213423"/>
                </a:lnTo>
                <a:lnTo>
                  <a:pt x="226756" y="1244692"/>
                </a:lnTo>
                <a:lnTo>
                  <a:pt x="259886" y="1274003"/>
                </a:lnTo>
                <a:lnTo>
                  <a:pt x="294784" y="1301264"/>
                </a:lnTo>
                <a:lnTo>
                  <a:pt x="331353" y="1326378"/>
                </a:lnTo>
                <a:lnTo>
                  <a:pt x="369501" y="1349251"/>
                </a:lnTo>
                <a:lnTo>
                  <a:pt x="409130" y="1369788"/>
                </a:lnTo>
                <a:lnTo>
                  <a:pt x="450148" y="1387895"/>
                </a:lnTo>
                <a:lnTo>
                  <a:pt x="492459" y="1403475"/>
                </a:lnTo>
                <a:lnTo>
                  <a:pt x="535968" y="1416436"/>
                </a:lnTo>
                <a:lnTo>
                  <a:pt x="580580" y="1426682"/>
                </a:lnTo>
                <a:lnTo>
                  <a:pt x="626201" y="1434117"/>
                </a:lnTo>
                <a:lnTo>
                  <a:pt x="672736" y="1438648"/>
                </a:lnTo>
                <a:lnTo>
                  <a:pt x="720089" y="1440180"/>
                </a:lnTo>
                <a:lnTo>
                  <a:pt x="767443" y="1438648"/>
                </a:lnTo>
                <a:lnTo>
                  <a:pt x="813978" y="1434117"/>
                </a:lnTo>
                <a:lnTo>
                  <a:pt x="859599" y="1426682"/>
                </a:lnTo>
                <a:lnTo>
                  <a:pt x="904211" y="1416436"/>
                </a:lnTo>
                <a:lnTo>
                  <a:pt x="947720" y="1403475"/>
                </a:lnTo>
                <a:lnTo>
                  <a:pt x="990031" y="1387895"/>
                </a:lnTo>
                <a:lnTo>
                  <a:pt x="1031049" y="1369788"/>
                </a:lnTo>
                <a:lnTo>
                  <a:pt x="1070678" y="1349251"/>
                </a:lnTo>
                <a:lnTo>
                  <a:pt x="1108826" y="1326378"/>
                </a:lnTo>
                <a:lnTo>
                  <a:pt x="1145395" y="1301264"/>
                </a:lnTo>
                <a:lnTo>
                  <a:pt x="1180293" y="1274003"/>
                </a:lnTo>
                <a:lnTo>
                  <a:pt x="1213423" y="1244692"/>
                </a:lnTo>
                <a:lnTo>
                  <a:pt x="1244692" y="1213423"/>
                </a:lnTo>
                <a:lnTo>
                  <a:pt x="1274003" y="1180293"/>
                </a:lnTo>
                <a:lnTo>
                  <a:pt x="1301264" y="1145395"/>
                </a:lnTo>
                <a:lnTo>
                  <a:pt x="1326378" y="1108826"/>
                </a:lnTo>
                <a:lnTo>
                  <a:pt x="1349251" y="1070678"/>
                </a:lnTo>
                <a:lnTo>
                  <a:pt x="1369788" y="1031049"/>
                </a:lnTo>
                <a:lnTo>
                  <a:pt x="1387895" y="990031"/>
                </a:lnTo>
                <a:lnTo>
                  <a:pt x="1403475" y="947720"/>
                </a:lnTo>
                <a:lnTo>
                  <a:pt x="1416436" y="904211"/>
                </a:lnTo>
                <a:lnTo>
                  <a:pt x="1426682" y="859599"/>
                </a:lnTo>
                <a:lnTo>
                  <a:pt x="1434117" y="813978"/>
                </a:lnTo>
                <a:lnTo>
                  <a:pt x="1438648" y="767443"/>
                </a:lnTo>
                <a:lnTo>
                  <a:pt x="1440179" y="720089"/>
                </a:lnTo>
                <a:lnTo>
                  <a:pt x="1438648" y="672736"/>
                </a:lnTo>
                <a:lnTo>
                  <a:pt x="1434117" y="626201"/>
                </a:lnTo>
                <a:lnTo>
                  <a:pt x="1426682" y="580580"/>
                </a:lnTo>
                <a:lnTo>
                  <a:pt x="1416436" y="535968"/>
                </a:lnTo>
                <a:lnTo>
                  <a:pt x="1403475" y="492459"/>
                </a:lnTo>
                <a:lnTo>
                  <a:pt x="1387895" y="450148"/>
                </a:lnTo>
                <a:lnTo>
                  <a:pt x="1369788" y="409130"/>
                </a:lnTo>
                <a:lnTo>
                  <a:pt x="1349251" y="369501"/>
                </a:lnTo>
                <a:lnTo>
                  <a:pt x="1326378" y="331353"/>
                </a:lnTo>
                <a:lnTo>
                  <a:pt x="1301264" y="294784"/>
                </a:lnTo>
                <a:lnTo>
                  <a:pt x="1274003" y="259886"/>
                </a:lnTo>
                <a:lnTo>
                  <a:pt x="1244692" y="226756"/>
                </a:lnTo>
                <a:lnTo>
                  <a:pt x="1213423" y="195487"/>
                </a:lnTo>
                <a:lnTo>
                  <a:pt x="1180293" y="166176"/>
                </a:lnTo>
                <a:lnTo>
                  <a:pt x="1145395" y="138915"/>
                </a:lnTo>
                <a:lnTo>
                  <a:pt x="1108826" y="113801"/>
                </a:lnTo>
                <a:lnTo>
                  <a:pt x="1070678" y="90928"/>
                </a:lnTo>
                <a:lnTo>
                  <a:pt x="1031049" y="70391"/>
                </a:lnTo>
                <a:lnTo>
                  <a:pt x="990031" y="52284"/>
                </a:lnTo>
                <a:lnTo>
                  <a:pt x="947720" y="36704"/>
                </a:lnTo>
                <a:lnTo>
                  <a:pt x="904211" y="23743"/>
                </a:lnTo>
                <a:lnTo>
                  <a:pt x="859599" y="13497"/>
                </a:lnTo>
                <a:lnTo>
                  <a:pt x="813978" y="6062"/>
                </a:lnTo>
                <a:lnTo>
                  <a:pt x="767443" y="1531"/>
                </a:lnTo>
                <a:lnTo>
                  <a:pt x="7200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401817" y="7004684"/>
            <a:ext cx="559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(10)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3161" y="1414017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34769"/>
            <a:ext cx="911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HW </a:t>
            </a:r>
            <a:r>
              <a:rPr dirty="0" baseline="3968" sz="2100">
                <a:latin typeface="Times New Roman"/>
                <a:cs typeface="Times New Roman"/>
              </a:rPr>
              <a:t>: find</a:t>
            </a:r>
            <a:r>
              <a:rPr dirty="0" baseline="3968" sz="2100" spc="2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8695" y="1270761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43429" y="1482598"/>
            <a:ext cx="52578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9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u="sng" baseline="41666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666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666" sz="1200" spc="-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59863" y="1570989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56129" y="1464817"/>
            <a:ext cx="500380" cy="0"/>
          </a:xfrm>
          <a:custGeom>
            <a:avLst/>
            <a:gdLst/>
            <a:ahLst/>
            <a:cxnLst/>
            <a:rect l="l" t="t" r="r" b="b"/>
            <a:pathLst>
              <a:path w="500380" h="0">
                <a:moveTo>
                  <a:pt x="0" y="0"/>
                </a:moveTo>
                <a:lnTo>
                  <a:pt x="5001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612263" y="1324101"/>
            <a:ext cx="3784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 the circle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|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 </a:t>
            </a:r>
            <a:r>
              <a:rPr dirty="0" sz="1400" spc="-5">
                <a:latin typeface="Times New Roman"/>
                <a:cs typeface="Times New Roman"/>
              </a:rPr>
              <a:t>using residue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7150" y="2058669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20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85339" y="1947925"/>
            <a:ext cx="70485" cy="7620"/>
          </a:xfrm>
          <a:custGeom>
            <a:avLst/>
            <a:gdLst/>
            <a:ahLst/>
            <a:cxnLst/>
            <a:rect l="l" t="t" r="r" b="b"/>
            <a:pathLst>
              <a:path w="70485" h="7619">
                <a:moveTo>
                  <a:pt x="0" y="7620"/>
                </a:moveTo>
                <a:lnTo>
                  <a:pt x="70104" y="7620"/>
                </a:lnTo>
                <a:lnTo>
                  <a:pt x="70104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56967" y="2141473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19">
                <a:moveTo>
                  <a:pt x="0" y="7619"/>
                </a:moveTo>
                <a:lnTo>
                  <a:pt x="73151" y="7619"/>
                </a:lnTo>
                <a:lnTo>
                  <a:pt x="73151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328798" y="2118105"/>
            <a:ext cx="6489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777" sz="1500" spc="547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baseline="2777" sz="1500" spc="742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 spc="525">
                <a:latin typeface="Cambria Math"/>
                <a:cs typeface="Cambria Math"/>
              </a:rPr>
              <a:t> </a:t>
            </a:r>
            <a:r>
              <a:rPr dirty="0" baseline="2777" sz="1500" spc="487">
                <a:latin typeface="Cambria Math"/>
                <a:cs typeface="Cambria Math"/>
              </a:rPr>
              <a:t> </a:t>
            </a:r>
            <a:r>
              <a:rPr dirty="0" baseline="2777" sz="1500" spc="742">
                <a:latin typeface="Cambria Math"/>
                <a:cs typeface="Cambria Math"/>
              </a:rPr>
              <a:t> </a:t>
            </a:r>
            <a:r>
              <a:rPr dirty="0" baseline="2777" sz="1500" spc="532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1979421"/>
            <a:ext cx="53054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2235" algn="l"/>
                <a:tab pos="1837055" algn="l"/>
              </a:tabLst>
            </a:pPr>
            <a:r>
              <a:rPr dirty="0" baseline="3968" sz="2100" spc="-7">
                <a:latin typeface="Times New Roman"/>
                <a:cs typeface="Times New Roman"/>
              </a:rPr>
              <a:t>Ex   </a:t>
            </a:r>
            <a:r>
              <a:rPr dirty="0" baseline="3968" sz="2100">
                <a:latin typeface="Times New Roman"/>
                <a:cs typeface="Times New Roman"/>
              </a:rPr>
              <a:t>/</a:t>
            </a:r>
            <a:r>
              <a:rPr dirty="0" baseline="3968" sz="2100" spc="-75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r>
              <a:rPr dirty="0" u="sng" baseline="33730" sz="21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dirty="0" u="sng" baseline="47222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50000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baseline="3968" sz="2100" spc="-7">
                <a:latin typeface="Times New Roman"/>
                <a:cs typeface="Times New Roman"/>
              </a:rPr>
              <a:t>around </a:t>
            </a:r>
            <a:r>
              <a:rPr dirty="0" baseline="3968" sz="2100">
                <a:latin typeface="Times New Roman"/>
                <a:cs typeface="Times New Roman"/>
              </a:rPr>
              <a:t>the </a:t>
            </a:r>
            <a:r>
              <a:rPr dirty="0" baseline="3968" sz="2100" spc="-7">
                <a:latin typeface="Times New Roman"/>
                <a:cs typeface="Times New Roman"/>
              </a:rPr>
              <a:t>rectangle</a:t>
            </a:r>
            <a:r>
              <a:rPr dirty="0" baseline="3968" sz="2100" spc="337">
                <a:latin typeface="Times New Roman"/>
                <a:cs typeface="Times New Roman"/>
              </a:rPr>
              <a:t> </a:t>
            </a:r>
            <a:r>
              <a:rPr dirty="0" baseline="3968" sz="2100" spc="-22">
                <a:latin typeface="Times New Roman"/>
                <a:cs typeface="Times New Roman"/>
              </a:rPr>
              <a:t>[</a:t>
            </a:r>
            <a:r>
              <a:rPr dirty="0" baseline="3968" sz="2100" spc="110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29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37">
                <a:latin typeface="Cambria Math"/>
                <a:cs typeface="Cambria Math"/>
              </a:rPr>
              <a:t> </a:t>
            </a:r>
            <a:r>
              <a:rPr dirty="0" baseline="3968" sz="2100" spc="-12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284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37">
                <a:latin typeface="Cambria Math"/>
                <a:cs typeface="Cambria Math"/>
              </a:rPr>
              <a:t> </a:t>
            </a:r>
            <a:r>
              <a:rPr dirty="0" baseline="3968" sz="2100" spc="-127">
                <a:latin typeface="Cambria Math"/>
                <a:cs typeface="Cambria Math"/>
              </a:rPr>
              <a:t> </a:t>
            </a:r>
            <a:r>
              <a:rPr dirty="0" baseline="3968" sz="2100" spc="110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284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2342133"/>
            <a:ext cx="862330" cy="675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7630" y="3119602"/>
            <a:ext cx="1771014" cy="63881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35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Draw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rectangle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Solve the equation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3951858"/>
            <a:ext cx="12452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denominator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51329" y="446443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33295" y="4456810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 h="0">
                <a:moveTo>
                  <a:pt x="0" y="0"/>
                </a:moveTo>
                <a:lnTo>
                  <a:pt x="12161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4397476"/>
            <a:ext cx="2334260" cy="52260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baseline="-39682" sz="2100" spc="555">
                <a:latin typeface="Cambria Math"/>
                <a:cs typeface="Cambria Math"/>
              </a:rPr>
              <a:t> </a:t>
            </a:r>
            <a:r>
              <a:rPr dirty="0" baseline="-39682" sz="2100" spc="150">
                <a:latin typeface="Cambria Math"/>
                <a:cs typeface="Cambria Math"/>
              </a:rPr>
              <a:t> </a:t>
            </a:r>
            <a:r>
              <a:rPr dirty="0" baseline="-39682" sz="2100" spc="1110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 </a:t>
            </a:r>
            <a:r>
              <a:rPr dirty="0" baseline="-39682" sz="2100" spc="104">
                <a:latin typeface="Cambria Math"/>
                <a:cs typeface="Cambria Math"/>
              </a:rPr>
              <a:t> </a:t>
            </a:r>
            <a:r>
              <a:rPr dirty="0" baseline="1984" sz="2100" spc="110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37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baseline="1984" sz="2100" spc="877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547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547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110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algn="ctr" marL="318770">
              <a:lnSpc>
                <a:spcPct val="100000"/>
              </a:lnSpc>
              <a:spcBef>
                <a:spcPts val="167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461769" y="4702175"/>
            <a:ext cx="1986280" cy="0"/>
          </a:xfrm>
          <a:custGeom>
            <a:avLst/>
            <a:gdLst/>
            <a:ahLst/>
            <a:cxnLst/>
            <a:rect l="l" t="t" r="r" b="b"/>
            <a:pathLst>
              <a:path w="1986279" h="0">
                <a:moveTo>
                  <a:pt x="0" y="0"/>
                </a:moveTo>
                <a:lnTo>
                  <a:pt x="198602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51329" y="55769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01394" y="5814694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57679" y="557847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39950" y="5814694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2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50386" y="55769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76421" y="55769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31950" y="5792850"/>
            <a:ext cx="19672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14680" algn="l"/>
                <a:tab pos="185547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00451" y="5814694"/>
            <a:ext cx="873760" cy="0"/>
          </a:xfrm>
          <a:custGeom>
            <a:avLst/>
            <a:gdLst/>
            <a:ahLst/>
            <a:cxnLst/>
            <a:rect l="l" t="t" r="r" b="b"/>
            <a:pathLst>
              <a:path w="873760" h="0">
                <a:moveTo>
                  <a:pt x="0" y="0"/>
                </a:moveTo>
                <a:lnTo>
                  <a:pt x="8735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5545962"/>
            <a:ext cx="3270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9682" sz="2100" spc="555">
                <a:latin typeface="Cambria Math"/>
                <a:cs typeface="Cambria Math"/>
              </a:rPr>
              <a:t> </a:t>
            </a:r>
            <a:r>
              <a:rPr dirty="0" baseline="-39682" sz="2100" spc="150">
                <a:latin typeface="Cambria Math"/>
                <a:cs typeface="Cambria Math"/>
              </a:rPr>
              <a:t> </a:t>
            </a:r>
            <a:r>
              <a:rPr dirty="0" baseline="-39682" sz="2100" spc="1110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 </a:t>
            </a:r>
            <a:r>
              <a:rPr dirty="0" baseline="-39682" sz="2100" spc="104">
                <a:latin typeface="Cambria Math"/>
                <a:cs typeface="Cambria Math"/>
              </a:rPr>
              <a:t> </a:t>
            </a:r>
            <a:r>
              <a:rPr dirty="0" baseline="1984" sz="2100" spc="110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-39682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44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baseline="-39682" sz="2100" spc="1297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 </a:t>
            </a:r>
            <a:r>
              <a:rPr dirty="0" baseline="-39682" sz="2100" spc="112">
                <a:latin typeface="Cambria Math"/>
                <a:cs typeface="Cambria Math"/>
              </a:rPr>
              <a:t> </a:t>
            </a:r>
            <a:r>
              <a:rPr dirty="0" baseline="-39682" sz="2100" spc="555">
                <a:latin typeface="Cambria Math"/>
                <a:cs typeface="Cambria Math"/>
              </a:rPr>
              <a:t> </a:t>
            </a:r>
            <a:endParaRPr baseline="-39682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65116" y="576237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039233" y="5708014"/>
            <a:ext cx="99695" cy="0"/>
          </a:xfrm>
          <a:custGeom>
            <a:avLst/>
            <a:gdLst/>
            <a:ahLst/>
            <a:cxnLst/>
            <a:rect l="l" t="t" r="r" b="b"/>
            <a:pathLst>
              <a:path w="99695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311902" y="576237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94657" y="5675502"/>
            <a:ext cx="1371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54370" y="570801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53082" y="625843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768219" y="625690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49345" y="625690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876165" y="625843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553202" y="625690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75714" y="6732396"/>
            <a:ext cx="70485" cy="7620"/>
          </a:xfrm>
          <a:custGeom>
            <a:avLst/>
            <a:gdLst/>
            <a:ahLst/>
            <a:cxnLst/>
            <a:rect l="l" t="t" r="r" b="b"/>
            <a:pathLst>
              <a:path w="70485" h="7620">
                <a:moveTo>
                  <a:pt x="0" y="7619"/>
                </a:moveTo>
                <a:lnTo>
                  <a:pt x="70104" y="7619"/>
                </a:lnTo>
                <a:lnTo>
                  <a:pt x="70104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72666" y="6925943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20"/>
                </a:moveTo>
                <a:lnTo>
                  <a:pt x="73151" y="7620"/>
                </a:lnTo>
                <a:lnTo>
                  <a:pt x="7315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90139" y="6732396"/>
            <a:ext cx="70485" cy="7620"/>
          </a:xfrm>
          <a:custGeom>
            <a:avLst/>
            <a:gdLst/>
            <a:ahLst/>
            <a:cxnLst/>
            <a:rect l="l" t="t" r="r" b="b"/>
            <a:pathLst>
              <a:path w="70485" h="7620">
                <a:moveTo>
                  <a:pt x="0" y="7619"/>
                </a:moveTo>
                <a:lnTo>
                  <a:pt x="70104" y="7619"/>
                </a:lnTo>
                <a:lnTo>
                  <a:pt x="70104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52979" y="6927468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20"/>
                </a:moveTo>
                <a:lnTo>
                  <a:pt x="73151" y="7620"/>
                </a:lnTo>
                <a:lnTo>
                  <a:pt x="7315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85795" y="6925943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20"/>
                </a:moveTo>
                <a:lnTo>
                  <a:pt x="73152" y="7620"/>
                </a:lnTo>
                <a:lnTo>
                  <a:pt x="7315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407030" y="734656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47565" y="734809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9080" y="6225920"/>
            <a:ext cx="5306060" cy="23704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Or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7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67">
                <a:latin typeface="Cambria Math"/>
                <a:cs typeface="Cambria Math"/>
              </a:rPr>
              <a:t>)(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6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tabLst>
                <a:tab pos="2187575" algn="l"/>
              </a:tabLst>
            </a:pPr>
            <a:r>
              <a:rPr dirty="0" baseline="-29761" sz="2100">
                <a:latin typeface="Times New Roman"/>
                <a:cs typeface="Times New Roman"/>
              </a:rPr>
              <a:t>→</a:t>
            </a:r>
            <a:r>
              <a:rPr dirty="0" baseline="-33730" sz="2100">
                <a:latin typeface="Cambria Math"/>
                <a:cs typeface="Cambria Math"/>
              </a:rPr>
              <a:t>∮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   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2777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          </a:t>
            </a:r>
            <a:r>
              <a:rPr dirty="0" baseline="2777" sz="1500">
                <a:latin typeface="Cambria Math"/>
                <a:cs typeface="Cambria Math"/>
              </a:rPr>
              <a:t>   </a:t>
            </a:r>
            <a:r>
              <a:rPr dirty="0" baseline="-41666" sz="1500">
                <a:latin typeface="Cambria Math"/>
                <a:cs typeface="Cambria Math"/>
              </a:rPr>
              <a:t>   </a:t>
            </a:r>
            <a:r>
              <a:rPr dirty="0" baseline="-33730" sz="2100">
                <a:latin typeface="Cambria Math"/>
                <a:cs typeface="Cambria Math"/>
              </a:rPr>
              <a:t>∮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     </a:t>
            </a:r>
            <a:r>
              <a:rPr dirty="0" u="sng" sz="1400" spc="1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2777" sz="1500" spc="45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baseline="2777" sz="1500">
              <a:latin typeface="Cambria Math"/>
              <a:cs typeface="Cambria Math"/>
            </a:endParaRPr>
          </a:p>
          <a:p>
            <a:pPr marL="326390">
              <a:lnSpc>
                <a:spcPct val="100000"/>
              </a:lnSpc>
              <a:spcBef>
                <a:spcPts val="254"/>
              </a:spcBef>
              <a:tabLst>
                <a:tab pos="1320165" algn="l"/>
              </a:tabLst>
            </a:pPr>
            <a:r>
              <a:rPr dirty="0" baseline="2777" sz="1500" spc="547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baseline="2777" sz="1500" spc="757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baseline="2777" sz="1500" spc="37">
                <a:latin typeface="Cambria Math"/>
                <a:cs typeface="Cambria Math"/>
              </a:rPr>
              <a:t>(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>
                <a:latin typeface="Cambria Math"/>
                <a:cs typeface="Cambria Math"/>
              </a:rPr>
              <a:t> </a:t>
            </a:r>
            <a:r>
              <a:rPr dirty="0" baseline="2777" sz="1500" spc="37">
                <a:latin typeface="Cambria Math"/>
                <a:cs typeface="Cambria Math"/>
              </a:rPr>
              <a:t>)(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 spc="202">
                <a:latin typeface="Cambria Math"/>
                <a:cs typeface="Cambria Math"/>
              </a:rPr>
              <a:t> </a:t>
            </a:r>
            <a:r>
              <a:rPr dirty="0" baseline="2777" sz="1500" spc="44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The first pole </a:t>
            </a:r>
            <a:r>
              <a:rPr dirty="0" baseline="1984" sz="21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&amp; </a:t>
            </a:r>
            <a:r>
              <a:rPr dirty="0" baseline="1984" sz="2100" spc="-7">
                <a:latin typeface="Times New Roman"/>
                <a:cs typeface="Times New Roman"/>
              </a:rPr>
              <a:t>the second pole </a:t>
            </a:r>
            <a:r>
              <a:rPr dirty="0" baseline="1984" sz="2100">
                <a:latin typeface="Times New Roman"/>
                <a:cs typeface="Times New Roman"/>
              </a:rPr>
              <a:t>=</a:t>
            </a:r>
            <a:r>
              <a:rPr dirty="0" baseline="1984" sz="2100" spc="509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284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algn="just" marL="12700" marR="5080">
              <a:lnSpc>
                <a:spcPct val="144000"/>
              </a:lnSpc>
              <a:spcBef>
                <a:spcPts val="940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figure (11), </a:t>
            </a:r>
            <a:r>
              <a:rPr dirty="0" sz="1400">
                <a:latin typeface="Times New Roman"/>
                <a:cs typeface="Times New Roman"/>
              </a:rPr>
              <a:t>it can be </a:t>
            </a:r>
            <a:r>
              <a:rPr dirty="0" sz="1400" spc="-5">
                <a:latin typeface="Times New Roman"/>
                <a:cs typeface="Times New Roman"/>
              </a:rPr>
              <a:t>found that the first pole inside </a:t>
            </a:r>
            <a:r>
              <a:rPr dirty="0" sz="1400">
                <a:latin typeface="Times New Roman"/>
                <a:cs typeface="Times New Roman"/>
              </a:rPr>
              <a:t>the rectangle,  </a:t>
            </a:r>
            <a:r>
              <a:rPr dirty="0" sz="1400" spc="-5">
                <a:latin typeface="Times New Roman"/>
                <a:cs typeface="Times New Roman"/>
              </a:rPr>
              <a:t>while the second </a:t>
            </a:r>
            <a:r>
              <a:rPr dirty="0" sz="1400" spc="-10">
                <a:latin typeface="Times New Roman"/>
                <a:cs typeface="Times New Roman"/>
              </a:rPr>
              <a:t>pole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outside the rectangle, therefore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just first pole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considered.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458722" y="8985250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165857" y="9163557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19"/>
                </a:moveTo>
                <a:lnTo>
                  <a:pt x="73456" y="7619"/>
                </a:lnTo>
                <a:lnTo>
                  <a:pt x="7345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22498" y="89852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129080" y="8952738"/>
            <a:ext cx="1779270" cy="36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  <a:tabLst>
                <a:tab pos="80708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(√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	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L="106680">
              <a:lnSpc>
                <a:spcPts val="1095"/>
              </a:lnSpc>
            </a:pPr>
            <a:r>
              <a:rPr dirty="0" baseline="2777" sz="1500" spc="487">
                <a:latin typeface="Cambria Math"/>
                <a:cs typeface="Cambria Math"/>
              </a:rPr>
              <a:t> </a:t>
            </a:r>
            <a:r>
              <a:rPr dirty="0" baseline="2777" sz="1500" spc="922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 spc="532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614039" y="8860281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20490" y="91376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097401" y="913917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23667" y="9091930"/>
            <a:ext cx="1352550" cy="0"/>
          </a:xfrm>
          <a:custGeom>
            <a:avLst/>
            <a:gdLst/>
            <a:ahLst/>
            <a:cxnLst/>
            <a:rect l="l" t="t" r="r" b="b"/>
            <a:pathLst>
              <a:path w="1352550" h="0">
                <a:moveTo>
                  <a:pt x="0" y="0"/>
                </a:moveTo>
                <a:lnTo>
                  <a:pt x="135204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17313" y="89852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4351401" y="8952738"/>
            <a:ext cx="1318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7910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(√ </a:t>
            </a:r>
            <a:r>
              <a:rPr dirty="0" sz="1400" spc="45">
                <a:latin typeface="Cambria Math"/>
                <a:cs typeface="Cambria Math"/>
              </a:rPr>
              <a:t> 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626353" y="9163557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19"/>
                </a:moveTo>
                <a:lnTo>
                  <a:pt x="73151" y="7619"/>
                </a:lnTo>
                <a:lnTo>
                  <a:pt x="73151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483990" y="8827769"/>
            <a:ext cx="26955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79040" algn="l"/>
              </a:tabLst>
            </a:pP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3968" sz="21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3968" sz="2100" spc="55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080505" y="8860281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226809" y="91376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910967" y="9106661"/>
            <a:ext cx="3507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4275" algn="l"/>
              </a:tabLst>
            </a:pPr>
            <a:r>
              <a:rPr dirty="0" baseline="1984" sz="2100" spc="75">
                <a:latin typeface="Cambria Math"/>
                <a:cs typeface="Cambria Math"/>
              </a:rPr>
              <a:t>(      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  </a:t>
            </a:r>
            <a:r>
              <a:rPr dirty="0" baseline="1984" sz="2100" spc="67">
                <a:latin typeface="Cambria Math"/>
                <a:cs typeface="Cambria Math"/>
              </a:rPr>
              <a:t>)(    </a:t>
            </a:r>
            <a:r>
              <a:rPr dirty="0" baseline="1984" sz="21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247">
                <a:latin typeface="Cambria Math"/>
                <a:cs typeface="Cambria Math"/>
              </a:rPr>
              <a:t> </a:t>
            </a:r>
            <a:r>
              <a:rPr dirty="0" baseline="1984" sz="2100" spc="67">
                <a:latin typeface="Cambria Math"/>
                <a:cs typeface="Cambria Math"/>
              </a:rPr>
              <a:t>)	</a:t>
            </a:r>
            <a:r>
              <a:rPr dirty="0" baseline="8333" sz="1500">
                <a:latin typeface="Cambria Math"/>
                <a:cs typeface="Cambria Math"/>
              </a:rPr>
              <a:t>√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984" sz="2100" spc="7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240">
                <a:latin typeface="Cambria Math"/>
                <a:cs typeface="Cambria Math"/>
              </a:rPr>
              <a:t> </a:t>
            </a:r>
            <a:r>
              <a:rPr dirty="0" baseline="1984" sz="2100" spc="6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728461" y="9091930"/>
            <a:ext cx="675640" cy="0"/>
          </a:xfrm>
          <a:custGeom>
            <a:avLst/>
            <a:gdLst/>
            <a:ahLst/>
            <a:cxnLst/>
            <a:rect l="l" t="t" r="r" b="b"/>
            <a:pathLst>
              <a:path w="675639" h="0">
                <a:moveTo>
                  <a:pt x="0" y="0"/>
                </a:moveTo>
                <a:lnTo>
                  <a:pt x="6751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448046" y="35115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317997" y="3479419"/>
            <a:ext cx="616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899280" y="352069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636645" y="3488562"/>
            <a:ext cx="749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086350" y="2638424"/>
            <a:ext cx="76200" cy="2466975"/>
          </a:xfrm>
          <a:custGeom>
            <a:avLst/>
            <a:gdLst/>
            <a:ahLst/>
            <a:cxnLst/>
            <a:rect l="l" t="t" r="r" b="b"/>
            <a:pathLst>
              <a:path w="76200" h="2466975">
                <a:moveTo>
                  <a:pt x="31750" y="2390774"/>
                </a:moveTo>
                <a:lnTo>
                  <a:pt x="0" y="2390774"/>
                </a:lnTo>
                <a:lnTo>
                  <a:pt x="38100" y="2466974"/>
                </a:lnTo>
                <a:lnTo>
                  <a:pt x="66675" y="2409824"/>
                </a:lnTo>
                <a:lnTo>
                  <a:pt x="34544" y="2409824"/>
                </a:lnTo>
                <a:lnTo>
                  <a:pt x="31750" y="2407030"/>
                </a:lnTo>
                <a:lnTo>
                  <a:pt x="31750" y="2390774"/>
                </a:lnTo>
                <a:close/>
              </a:path>
              <a:path w="76200" h="246697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2407030"/>
                </a:lnTo>
                <a:lnTo>
                  <a:pt x="34544" y="2409824"/>
                </a:lnTo>
                <a:lnTo>
                  <a:pt x="41655" y="2409824"/>
                </a:lnTo>
                <a:lnTo>
                  <a:pt x="44450" y="240703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2466975">
                <a:moveTo>
                  <a:pt x="76200" y="2390774"/>
                </a:moveTo>
                <a:lnTo>
                  <a:pt x="44450" y="2390774"/>
                </a:lnTo>
                <a:lnTo>
                  <a:pt x="44450" y="2407030"/>
                </a:lnTo>
                <a:lnTo>
                  <a:pt x="41655" y="2409824"/>
                </a:lnTo>
                <a:lnTo>
                  <a:pt x="66675" y="2409824"/>
                </a:lnTo>
                <a:lnTo>
                  <a:pt x="76200" y="2390774"/>
                </a:lnTo>
                <a:close/>
              </a:path>
              <a:path w="76200" h="2466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246697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371850" y="3714114"/>
            <a:ext cx="3457575" cy="76835"/>
          </a:xfrm>
          <a:custGeom>
            <a:avLst/>
            <a:gdLst/>
            <a:ahLst/>
            <a:cxnLst/>
            <a:rect l="l" t="t" r="r" b="b"/>
            <a:pathLst>
              <a:path w="3457575" h="76835">
                <a:moveTo>
                  <a:pt x="76200" y="635"/>
                </a:moveTo>
                <a:lnTo>
                  <a:pt x="0" y="38735"/>
                </a:lnTo>
                <a:lnTo>
                  <a:pt x="76200" y="76835"/>
                </a:lnTo>
                <a:lnTo>
                  <a:pt x="76200" y="45085"/>
                </a:lnTo>
                <a:lnTo>
                  <a:pt x="59941" y="45082"/>
                </a:lnTo>
                <a:lnTo>
                  <a:pt x="57150" y="42291"/>
                </a:lnTo>
                <a:lnTo>
                  <a:pt x="57150" y="35178"/>
                </a:lnTo>
                <a:lnTo>
                  <a:pt x="59944" y="32385"/>
                </a:lnTo>
                <a:lnTo>
                  <a:pt x="76200" y="32381"/>
                </a:lnTo>
                <a:lnTo>
                  <a:pt x="76200" y="635"/>
                </a:lnTo>
                <a:close/>
              </a:path>
              <a:path w="3457575" h="76835">
                <a:moveTo>
                  <a:pt x="3444875" y="31750"/>
                </a:moveTo>
                <a:lnTo>
                  <a:pt x="3397630" y="31750"/>
                </a:lnTo>
                <a:lnTo>
                  <a:pt x="3400425" y="34544"/>
                </a:lnTo>
                <a:lnTo>
                  <a:pt x="3400425" y="41655"/>
                </a:lnTo>
                <a:lnTo>
                  <a:pt x="3397630" y="44450"/>
                </a:lnTo>
                <a:lnTo>
                  <a:pt x="3381375" y="44452"/>
                </a:lnTo>
                <a:lnTo>
                  <a:pt x="3381375" y="76200"/>
                </a:lnTo>
                <a:lnTo>
                  <a:pt x="3457575" y="38100"/>
                </a:lnTo>
                <a:lnTo>
                  <a:pt x="3444875" y="31750"/>
                </a:lnTo>
                <a:close/>
              </a:path>
              <a:path w="3457575" h="76835">
                <a:moveTo>
                  <a:pt x="76200" y="32381"/>
                </a:moveTo>
                <a:lnTo>
                  <a:pt x="59944" y="32385"/>
                </a:lnTo>
                <a:lnTo>
                  <a:pt x="57150" y="35178"/>
                </a:lnTo>
                <a:lnTo>
                  <a:pt x="57150" y="42291"/>
                </a:lnTo>
                <a:lnTo>
                  <a:pt x="59944" y="45085"/>
                </a:lnTo>
                <a:lnTo>
                  <a:pt x="76200" y="45082"/>
                </a:lnTo>
                <a:lnTo>
                  <a:pt x="76200" y="32381"/>
                </a:lnTo>
                <a:close/>
              </a:path>
              <a:path w="3457575" h="76835">
                <a:moveTo>
                  <a:pt x="76200" y="45082"/>
                </a:moveTo>
                <a:lnTo>
                  <a:pt x="63500" y="45085"/>
                </a:lnTo>
                <a:lnTo>
                  <a:pt x="76200" y="45085"/>
                </a:lnTo>
                <a:close/>
              </a:path>
              <a:path w="3457575" h="76835">
                <a:moveTo>
                  <a:pt x="3381375" y="31752"/>
                </a:moveTo>
                <a:lnTo>
                  <a:pt x="76200" y="32381"/>
                </a:lnTo>
                <a:lnTo>
                  <a:pt x="76200" y="45082"/>
                </a:lnTo>
                <a:lnTo>
                  <a:pt x="3381375" y="44452"/>
                </a:lnTo>
                <a:lnTo>
                  <a:pt x="3381375" y="31752"/>
                </a:lnTo>
                <a:close/>
              </a:path>
              <a:path w="3457575" h="76835">
                <a:moveTo>
                  <a:pt x="3397630" y="31750"/>
                </a:moveTo>
                <a:lnTo>
                  <a:pt x="3381375" y="31752"/>
                </a:lnTo>
                <a:lnTo>
                  <a:pt x="3381375" y="44452"/>
                </a:lnTo>
                <a:lnTo>
                  <a:pt x="3397630" y="44450"/>
                </a:lnTo>
                <a:lnTo>
                  <a:pt x="3400425" y="41655"/>
                </a:lnTo>
                <a:lnTo>
                  <a:pt x="3400425" y="34544"/>
                </a:lnTo>
                <a:lnTo>
                  <a:pt x="3397630" y="31750"/>
                </a:lnTo>
                <a:close/>
              </a:path>
              <a:path w="3457575" h="76835">
                <a:moveTo>
                  <a:pt x="3381375" y="0"/>
                </a:moveTo>
                <a:lnTo>
                  <a:pt x="3381375" y="31752"/>
                </a:lnTo>
                <a:lnTo>
                  <a:pt x="3444875" y="31750"/>
                </a:lnTo>
                <a:lnTo>
                  <a:pt x="3381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077080" y="3133089"/>
            <a:ext cx="6305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610605" y="3133089"/>
            <a:ext cx="49910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604509" y="4104258"/>
            <a:ext cx="49910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77080" y="4130166"/>
            <a:ext cx="6305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400550" y="3381374"/>
            <a:ext cx="1440180" cy="720090"/>
          </a:xfrm>
          <a:custGeom>
            <a:avLst/>
            <a:gdLst/>
            <a:ahLst/>
            <a:cxnLst/>
            <a:rect l="l" t="t" r="r" b="b"/>
            <a:pathLst>
              <a:path w="1440179" h="720089">
                <a:moveTo>
                  <a:pt x="0" y="720090"/>
                </a:moveTo>
                <a:lnTo>
                  <a:pt x="1440179" y="720090"/>
                </a:lnTo>
                <a:lnTo>
                  <a:pt x="1440179" y="0"/>
                </a:lnTo>
                <a:lnTo>
                  <a:pt x="0" y="0"/>
                </a:lnTo>
                <a:lnTo>
                  <a:pt x="0" y="72009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620003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0" y="0"/>
                </a:moveTo>
                <a:lnTo>
                  <a:pt x="0" y="10286"/>
                </a:lnTo>
                <a:lnTo>
                  <a:pt x="7366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615051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0"/>
                </a:moveTo>
                <a:lnTo>
                  <a:pt x="0" y="6603"/>
                </a:lnTo>
                <a:lnTo>
                  <a:pt x="3683" y="13843"/>
                </a:lnTo>
                <a:lnTo>
                  <a:pt x="6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606669" y="3714114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539" y="0"/>
                </a:moveTo>
                <a:lnTo>
                  <a:pt x="0" y="14477"/>
                </a:lnTo>
                <a:lnTo>
                  <a:pt x="5206" y="14477"/>
                </a:lnTo>
                <a:lnTo>
                  <a:pt x="2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596509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0"/>
                </a:moveTo>
                <a:lnTo>
                  <a:pt x="3301" y="13843"/>
                </a:lnTo>
                <a:lnTo>
                  <a:pt x="6985" y="66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91175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7365" y="0"/>
                </a:moveTo>
                <a:lnTo>
                  <a:pt x="0" y="5079"/>
                </a:lnTo>
                <a:lnTo>
                  <a:pt x="7365" y="10286"/>
                </a:lnTo>
                <a:lnTo>
                  <a:pt x="73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596509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3301" y="0"/>
                </a:moveTo>
                <a:lnTo>
                  <a:pt x="0" y="13843"/>
                </a:lnTo>
                <a:lnTo>
                  <a:pt x="6985" y="7239"/>
                </a:lnTo>
                <a:lnTo>
                  <a:pt x="33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606669" y="3771391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5206" y="0"/>
                </a:moveTo>
                <a:lnTo>
                  <a:pt x="0" y="0"/>
                </a:lnTo>
                <a:lnTo>
                  <a:pt x="2539" y="14477"/>
                </a:lnTo>
                <a:lnTo>
                  <a:pt x="52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615051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3683" y="0"/>
                </a:moveTo>
                <a:lnTo>
                  <a:pt x="0" y="7239"/>
                </a:lnTo>
                <a:lnTo>
                  <a:pt x="6985" y="13843"/>
                </a:lnTo>
                <a:lnTo>
                  <a:pt x="3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600191" y="3732021"/>
            <a:ext cx="18415" cy="36195"/>
          </a:xfrm>
          <a:custGeom>
            <a:avLst/>
            <a:gdLst/>
            <a:ahLst/>
            <a:cxnLst/>
            <a:rect l="l" t="t" r="r" b="b"/>
            <a:pathLst>
              <a:path w="18414" h="36195">
                <a:moveTo>
                  <a:pt x="14097" y="0"/>
                </a:moveTo>
                <a:lnTo>
                  <a:pt x="4063" y="0"/>
                </a:lnTo>
                <a:lnTo>
                  <a:pt x="0" y="8000"/>
                </a:lnTo>
                <a:lnTo>
                  <a:pt x="0" y="27939"/>
                </a:lnTo>
                <a:lnTo>
                  <a:pt x="4063" y="35940"/>
                </a:lnTo>
                <a:lnTo>
                  <a:pt x="14097" y="35940"/>
                </a:lnTo>
                <a:lnTo>
                  <a:pt x="18161" y="27939"/>
                </a:lnTo>
                <a:lnTo>
                  <a:pt x="18161" y="8000"/>
                </a:lnTo>
                <a:lnTo>
                  <a:pt x="140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620003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7366" y="5079"/>
                </a:moveTo>
                <a:lnTo>
                  <a:pt x="0" y="0"/>
                </a:lnTo>
                <a:lnTo>
                  <a:pt x="0" y="10286"/>
                </a:lnTo>
                <a:lnTo>
                  <a:pt x="7366" y="50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615051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0"/>
                </a:moveTo>
                <a:lnTo>
                  <a:pt x="0" y="6603"/>
                </a:lnTo>
                <a:lnTo>
                  <a:pt x="3683" y="13843"/>
                </a:lnTo>
                <a:lnTo>
                  <a:pt x="698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606669" y="3714114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539" y="0"/>
                </a:moveTo>
                <a:lnTo>
                  <a:pt x="0" y="14477"/>
                </a:lnTo>
                <a:lnTo>
                  <a:pt x="5206" y="14477"/>
                </a:lnTo>
                <a:lnTo>
                  <a:pt x="253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596509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0"/>
                </a:moveTo>
                <a:lnTo>
                  <a:pt x="3301" y="13843"/>
                </a:lnTo>
                <a:lnTo>
                  <a:pt x="6985" y="660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591175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0" y="5079"/>
                </a:moveTo>
                <a:lnTo>
                  <a:pt x="7365" y="10286"/>
                </a:lnTo>
                <a:lnTo>
                  <a:pt x="7365" y="0"/>
                </a:lnTo>
                <a:lnTo>
                  <a:pt x="0" y="50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596509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13843"/>
                </a:moveTo>
                <a:lnTo>
                  <a:pt x="6985" y="7239"/>
                </a:lnTo>
                <a:lnTo>
                  <a:pt x="3301" y="0"/>
                </a:lnTo>
                <a:lnTo>
                  <a:pt x="0" y="138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606669" y="3771391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539" y="14477"/>
                </a:moveTo>
                <a:lnTo>
                  <a:pt x="5206" y="0"/>
                </a:lnTo>
                <a:lnTo>
                  <a:pt x="0" y="0"/>
                </a:lnTo>
                <a:lnTo>
                  <a:pt x="2539" y="1447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615051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13843"/>
                </a:moveTo>
                <a:lnTo>
                  <a:pt x="3683" y="0"/>
                </a:lnTo>
                <a:lnTo>
                  <a:pt x="0" y="7239"/>
                </a:lnTo>
                <a:lnTo>
                  <a:pt x="6985" y="138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600191" y="3732021"/>
            <a:ext cx="18415" cy="36195"/>
          </a:xfrm>
          <a:custGeom>
            <a:avLst/>
            <a:gdLst/>
            <a:ahLst/>
            <a:cxnLst/>
            <a:rect l="l" t="t" r="r" b="b"/>
            <a:pathLst>
              <a:path w="18414" h="36195">
                <a:moveTo>
                  <a:pt x="9017" y="0"/>
                </a:moveTo>
                <a:lnTo>
                  <a:pt x="4063" y="0"/>
                </a:lnTo>
                <a:lnTo>
                  <a:pt x="0" y="8000"/>
                </a:lnTo>
                <a:lnTo>
                  <a:pt x="0" y="17906"/>
                </a:lnTo>
                <a:lnTo>
                  <a:pt x="0" y="27939"/>
                </a:lnTo>
                <a:lnTo>
                  <a:pt x="4063" y="35940"/>
                </a:lnTo>
                <a:lnTo>
                  <a:pt x="9017" y="35940"/>
                </a:lnTo>
                <a:lnTo>
                  <a:pt x="14097" y="35940"/>
                </a:lnTo>
                <a:lnTo>
                  <a:pt x="18161" y="27939"/>
                </a:lnTo>
                <a:lnTo>
                  <a:pt x="18161" y="17906"/>
                </a:lnTo>
                <a:lnTo>
                  <a:pt x="18161" y="8000"/>
                </a:lnTo>
                <a:lnTo>
                  <a:pt x="14097" y="0"/>
                </a:lnTo>
                <a:lnTo>
                  <a:pt x="901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109339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0" y="0"/>
                </a:moveTo>
                <a:lnTo>
                  <a:pt x="0" y="10286"/>
                </a:lnTo>
                <a:lnTo>
                  <a:pt x="7365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104385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0"/>
                </a:moveTo>
                <a:lnTo>
                  <a:pt x="0" y="6603"/>
                </a:lnTo>
                <a:lnTo>
                  <a:pt x="3683" y="13843"/>
                </a:lnTo>
                <a:lnTo>
                  <a:pt x="6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096003" y="3714114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667" y="0"/>
                </a:moveTo>
                <a:lnTo>
                  <a:pt x="0" y="14477"/>
                </a:lnTo>
                <a:lnTo>
                  <a:pt x="5207" y="14477"/>
                </a:lnTo>
                <a:lnTo>
                  <a:pt x="26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085844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0"/>
                </a:moveTo>
                <a:lnTo>
                  <a:pt x="3301" y="13843"/>
                </a:lnTo>
                <a:lnTo>
                  <a:pt x="6984" y="66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080509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7365" y="0"/>
                </a:moveTo>
                <a:lnTo>
                  <a:pt x="0" y="5079"/>
                </a:lnTo>
                <a:lnTo>
                  <a:pt x="7365" y="10286"/>
                </a:lnTo>
                <a:lnTo>
                  <a:pt x="73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085844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3301" y="0"/>
                </a:moveTo>
                <a:lnTo>
                  <a:pt x="0" y="13843"/>
                </a:lnTo>
                <a:lnTo>
                  <a:pt x="6984" y="7239"/>
                </a:lnTo>
                <a:lnTo>
                  <a:pt x="33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096003" y="3771391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5207" y="0"/>
                </a:moveTo>
                <a:lnTo>
                  <a:pt x="0" y="0"/>
                </a:lnTo>
                <a:lnTo>
                  <a:pt x="2667" y="14477"/>
                </a:lnTo>
                <a:lnTo>
                  <a:pt x="5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104385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3683" y="0"/>
                </a:moveTo>
                <a:lnTo>
                  <a:pt x="0" y="7239"/>
                </a:lnTo>
                <a:lnTo>
                  <a:pt x="6985" y="13843"/>
                </a:lnTo>
                <a:lnTo>
                  <a:pt x="3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089527" y="3732021"/>
            <a:ext cx="18415" cy="36195"/>
          </a:xfrm>
          <a:custGeom>
            <a:avLst/>
            <a:gdLst/>
            <a:ahLst/>
            <a:cxnLst/>
            <a:rect l="l" t="t" r="r" b="b"/>
            <a:pathLst>
              <a:path w="18414" h="36195">
                <a:moveTo>
                  <a:pt x="14097" y="0"/>
                </a:moveTo>
                <a:lnTo>
                  <a:pt x="4063" y="0"/>
                </a:lnTo>
                <a:lnTo>
                  <a:pt x="0" y="8000"/>
                </a:lnTo>
                <a:lnTo>
                  <a:pt x="0" y="27939"/>
                </a:lnTo>
                <a:lnTo>
                  <a:pt x="4063" y="35940"/>
                </a:lnTo>
                <a:lnTo>
                  <a:pt x="14097" y="35940"/>
                </a:lnTo>
                <a:lnTo>
                  <a:pt x="18161" y="27939"/>
                </a:lnTo>
                <a:lnTo>
                  <a:pt x="18161" y="8000"/>
                </a:lnTo>
                <a:lnTo>
                  <a:pt x="140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109339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7365" y="5079"/>
                </a:moveTo>
                <a:lnTo>
                  <a:pt x="0" y="0"/>
                </a:lnTo>
                <a:lnTo>
                  <a:pt x="0" y="10286"/>
                </a:lnTo>
                <a:lnTo>
                  <a:pt x="7365" y="50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104385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0"/>
                </a:moveTo>
                <a:lnTo>
                  <a:pt x="0" y="6603"/>
                </a:lnTo>
                <a:lnTo>
                  <a:pt x="3683" y="13843"/>
                </a:lnTo>
                <a:lnTo>
                  <a:pt x="698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096003" y="3714114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667" y="0"/>
                </a:moveTo>
                <a:lnTo>
                  <a:pt x="0" y="14477"/>
                </a:lnTo>
                <a:lnTo>
                  <a:pt x="5207" y="14477"/>
                </a:lnTo>
                <a:lnTo>
                  <a:pt x="266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085844" y="372465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0"/>
                </a:moveTo>
                <a:lnTo>
                  <a:pt x="3301" y="13843"/>
                </a:lnTo>
                <a:lnTo>
                  <a:pt x="6984" y="660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080509" y="3744848"/>
            <a:ext cx="7620" cy="10795"/>
          </a:xfrm>
          <a:custGeom>
            <a:avLst/>
            <a:gdLst/>
            <a:ahLst/>
            <a:cxnLst/>
            <a:rect l="l" t="t" r="r" b="b"/>
            <a:pathLst>
              <a:path w="7620" h="10795">
                <a:moveTo>
                  <a:pt x="0" y="5079"/>
                </a:moveTo>
                <a:lnTo>
                  <a:pt x="7365" y="10286"/>
                </a:lnTo>
                <a:lnTo>
                  <a:pt x="7365" y="0"/>
                </a:lnTo>
                <a:lnTo>
                  <a:pt x="0" y="50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085844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0" y="13843"/>
                </a:moveTo>
                <a:lnTo>
                  <a:pt x="6984" y="7239"/>
                </a:lnTo>
                <a:lnTo>
                  <a:pt x="3301" y="0"/>
                </a:lnTo>
                <a:lnTo>
                  <a:pt x="0" y="138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096003" y="3771391"/>
            <a:ext cx="5715" cy="14604"/>
          </a:xfrm>
          <a:custGeom>
            <a:avLst/>
            <a:gdLst/>
            <a:ahLst/>
            <a:cxnLst/>
            <a:rect l="l" t="t" r="r" b="b"/>
            <a:pathLst>
              <a:path w="5714" h="14604">
                <a:moveTo>
                  <a:pt x="2667" y="14477"/>
                </a:moveTo>
                <a:lnTo>
                  <a:pt x="5207" y="0"/>
                </a:lnTo>
                <a:lnTo>
                  <a:pt x="0" y="0"/>
                </a:lnTo>
                <a:lnTo>
                  <a:pt x="2667" y="1447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104385" y="3761485"/>
            <a:ext cx="6985" cy="13970"/>
          </a:xfrm>
          <a:custGeom>
            <a:avLst/>
            <a:gdLst/>
            <a:ahLst/>
            <a:cxnLst/>
            <a:rect l="l" t="t" r="r" b="b"/>
            <a:pathLst>
              <a:path w="6985" h="13970">
                <a:moveTo>
                  <a:pt x="6985" y="13843"/>
                </a:moveTo>
                <a:lnTo>
                  <a:pt x="3683" y="0"/>
                </a:lnTo>
                <a:lnTo>
                  <a:pt x="0" y="7239"/>
                </a:lnTo>
                <a:lnTo>
                  <a:pt x="6985" y="138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089527" y="3732021"/>
            <a:ext cx="18415" cy="36195"/>
          </a:xfrm>
          <a:custGeom>
            <a:avLst/>
            <a:gdLst/>
            <a:ahLst/>
            <a:cxnLst/>
            <a:rect l="l" t="t" r="r" b="b"/>
            <a:pathLst>
              <a:path w="18414" h="36195">
                <a:moveTo>
                  <a:pt x="9144" y="0"/>
                </a:moveTo>
                <a:lnTo>
                  <a:pt x="4063" y="0"/>
                </a:lnTo>
                <a:lnTo>
                  <a:pt x="0" y="8000"/>
                </a:lnTo>
                <a:lnTo>
                  <a:pt x="0" y="17906"/>
                </a:lnTo>
                <a:lnTo>
                  <a:pt x="0" y="27939"/>
                </a:lnTo>
                <a:lnTo>
                  <a:pt x="4063" y="35940"/>
                </a:lnTo>
                <a:lnTo>
                  <a:pt x="9144" y="35940"/>
                </a:lnTo>
                <a:lnTo>
                  <a:pt x="14097" y="35940"/>
                </a:lnTo>
                <a:lnTo>
                  <a:pt x="18161" y="27939"/>
                </a:lnTo>
                <a:lnTo>
                  <a:pt x="18161" y="17906"/>
                </a:lnTo>
                <a:lnTo>
                  <a:pt x="18161" y="8000"/>
                </a:lnTo>
                <a:lnTo>
                  <a:pt x="14097" y="0"/>
                </a:lnTo>
                <a:lnTo>
                  <a:pt x="91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4819269" y="5203062"/>
            <a:ext cx="559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(11)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88261" y="1356613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19">
                <a:moveTo>
                  <a:pt x="0" y="7620"/>
                </a:moveTo>
                <a:lnTo>
                  <a:pt x="73151" y="7620"/>
                </a:lnTo>
                <a:lnTo>
                  <a:pt x="7315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26717" y="1551685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59" h="7619">
                <a:moveTo>
                  <a:pt x="0" y="7620"/>
                </a:moveTo>
                <a:lnTo>
                  <a:pt x="73152" y="7620"/>
                </a:lnTo>
                <a:lnTo>
                  <a:pt x="7315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9805" y="1551685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19">
                <a:moveTo>
                  <a:pt x="0" y="7620"/>
                </a:moveTo>
                <a:lnTo>
                  <a:pt x="73151" y="7620"/>
                </a:lnTo>
                <a:lnTo>
                  <a:pt x="7315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77135" y="141757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25191" y="151358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1385061"/>
            <a:ext cx="2061845" cy="32067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56845" marR="5080" indent="-144780">
              <a:lnSpc>
                <a:spcPct val="56299"/>
              </a:lnSpc>
              <a:spcBef>
                <a:spcPts val="835"/>
              </a:spcBef>
              <a:tabLst>
                <a:tab pos="375285" algn="l"/>
                <a:tab pos="751205" algn="l"/>
                <a:tab pos="1795780" algn="l"/>
              </a:tabLst>
            </a:pPr>
            <a:r>
              <a:rPr dirty="0" baseline="1984" sz="2100">
                <a:latin typeface="Times New Roman"/>
                <a:cs typeface="Times New Roman"/>
              </a:rPr>
              <a:t>=</a:t>
            </a:r>
            <a:r>
              <a:rPr dirty="0" u="sng" baseline="31746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u="sng" baseline="44444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50000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√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baseline="1984" sz="2100" spc="67">
                <a:latin typeface="Cambria Math"/>
                <a:cs typeface="Cambria Math"/>
              </a:rPr>
              <a:t>)</a:t>
            </a:r>
            <a:r>
              <a:rPr dirty="0" baseline="35714" sz="2100" spc="6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→  </a:t>
            </a:r>
            <a:r>
              <a:rPr dirty="0" baseline="2777" sz="1500" spc="15">
                <a:latin typeface="Cambria Math"/>
                <a:cs typeface="Cambria Math"/>
              </a:rPr>
              <a:t>(</a:t>
            </a:r>
            <a:r>
              <a:rPr dirty="0" sz="1000" spc="10">
                <a:latin typeface="Cambria Math"/>
                <a:cs typeface="Cambria Math"/>
              </a:rPr>
              <a:t>√</a:t>
            </a:r>
            <a:r>
              <a:rPr dirty="0" baseline="2777" sz="1500" spc="15">
                <a:latin typeface="Cambria Math"/>
                <a:cs typeface="Cambria Math"/>
              </a:rPr>
              <a:t>        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2777" sz="1500">
                <a:latin typeface="Cambria Math"/>
                <a:cs typeface="Cambria Math"/>
              </a:rPr>
              <a:t> </a:t>
            </a:r>
            <a:r>
              <a:rPr dirty="0" baseline="2777" sz="1500" spc="112">
                <a:latin typeface="Cambria Math"/>
                <a:cs typeface="Cambria Math"/>
              </a:rPr>
              <a:t> </a:t>
            </a:r>
            <a:r>
              <a:rPr dirty="0" baseline="2777" sz="1500" spc="44">
                <a:latin typeface="Cambria Math"/>
                <a:cs typeface="Cambria Math"/>
              </a:rPr>
              <a:t>)		</a:t>
            </a:r>
            <a:r>
              <a:rPr dirty="0" baseline="2777" sz="1500" spc="577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063242"/>
            <a:ext cx="1695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9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34566" y="197230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04517" y="1939797"/>
            <a:ext cx="4197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3968" sz="2100" spc="592">
                <a:latin typeface="Cambria Math"/>
                <a:cs typeface="Cambria Math"/>
              </a:rPr>
              <a:t> </a:t>
            </a:r>
            <a:r>
              <a:rPr dirty="0" baseline="3968" sz="2100" spc="637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19910" y="224967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02766" y="2217166"/>
            <a:ext cx="10267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667">
                <a:latin typeface="Cambria Math"/>
                <a:cs typeface="Cambria Math"/>
              </a:rPr>
              <a:t> </a:t>
            </a:r>
            <a:r>
              <a:rPr dirty="0" baseline="25000" sz="1500" spc="532">
                <a:latin typeface="Cambria Math"/>
                <a:cs typeface="Cambria Math"/>
              </a:rPr>
              <a:t> </a:t>
            </a:r>
            <a:r>
              <a:rPr dirty="0" baseline="25000" sz="1500">
                <a:latin typeface="Cambria Math"/>
                <a:cs typeface="Cambria Math"/>
              </a:rPr>
              <a:t> </a:t>
            </a:r>
            <a:r>
              <a:rPr dirty="0" baseline="25000" sz="1500" spc="-12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55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15466" y="2203957"/>
            <a:ext cx="1002030" cy="0"/>
          </a:xfrm>
          <a:custGeom>
            <a:avLst/>
            <a:gdLst/>
            <a:ahLst/>
            <a:cxnLst/>
            <a:rect l="l" t="t" r="r" b="b"/>
            <a:pathLst>
              <a:path w="1002030" h="0">
                <a:moveTo>
                  <a:pt x="0" y="0"/>
                </a:moveTo>
                <a:lnTo>
                  <a:pt x="10015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353182" y="2063242"/>
            <a:ext cx="732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61258" y="2182113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73958" y="22039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73810" y="280695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510" y="279984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2665221"/>
            <a:ext cx="4425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3154425"/>
            <a:ext cx="5299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Remark</a:t>
            </a:r>
            <a:r>
              <a:rPr dirty="0" baseline="-12345" sz="1350">
                <a:latin typeface="Times New Roman"/>
                <a:cs typeface="Times New Roman"/>
              </a:rPr>
              <a:t>11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when is analytic and does not </a:t>
            </a:r>
            <a:r>
              <a:rPr dirty="0" sz="1400">
                <a:latin typeface="Times New Roman"/>
                <a:cs typeface="Times New Roman"/>
              </a:rPr>
              <a:t>has a </a:t>
            </a:r>
            <a:r>
              <a:rPr dirty="0" sz="1400" spc="-5">
                <a:latin typeface="Times New Roman"/>
                <a:cs typeface="Times New Roman"/>
              </a:rPr>
              <a:t>direc singular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3369817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04085" y="3386582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19910" y="3369817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16530" y="3659758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3519042"/>
            <a:ext cx="5304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baseline="33730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is any </a:t>
            </a:r>
            <a:r>
              <a:rPr dirty="0" sz="1400" spc="-5">
                <a:latin typeface="Times New Roman"/>
                <a:cs typeface="Times New Roman"/>
              </a:rPr>
              <a:t>analytic function, while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3904614"/>
            <a:ext cx="588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analytic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62759" y="3595473"/>
            <a:ext cx="4565015" cy="548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53695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  <a:tabLst>
                <a:tab pos="773430" algn="l"/>
                <a:tab pos="1073150" algn="l"/>
                <a:tab pos="1420495" algn="l"/>
                <a:tab pos="1917064" algn="l"/>
                <a:tab pos="2550160" algn="l"/>
                <a:tab pos="2848610" algn="l"/>
                <a:tab pos="3392170" algn="l"/>
                <a:tab pos="3908425" algn="l"/>
                <a:tab pos="4404995" algn="l"/>
              </a:tabLst>
            </a:pP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ll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xc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ch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4215510"/>
            <a:ext cx="38100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the residue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calculated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04874" y="4861686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4773294"/>
            <a:ext cx="64071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37689" y="4637658"/>
            <a:ext cx="4565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33117" y="4710483"/>
            <a:ext cx="467359" cy="42925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88290">
              <a:lnSpc>
                <a:spcPct val="100000"/>
              </a:lnSpc>
              <a:spcBef>
                <a:spcPts val="21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45817" y="4914010"/>
            <a:ext cx="439420" cy="0"/>
          </a:xfrm>
          <a:custGeom>
            <a:avLst/>
            <a:gdLst/>
            <a:ahLst/>
            <a:cxnLst/>
            <a:rect l="l" t="t" r="r" b="b"/>
            <a:pathLst>
              <a:path w="439419" h="0">
                <a:moveTo>
                  <a:pt x="0" y="0"/>
                </a:moveTo>
                <a:lnTo>
                  <a:pt x="4392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380614" y="4773294"/>
            <a:ext cx="8616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5332602"/>
            <a:ext cx="3481704" cy="1867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21</a:t>
            </a:r>
            <a:r>
              <a:rPr dirty="0" sz="1400" spc="-5">
                <a:latin typeface="Times New Roman"/>
                <a:cs typeface="Times New Roman"/>
              </a:rPr>
              <a:t>/ find the residue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following functions: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7451216"/>
            <a:ext cx="1574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55">
                <a:latin typeface="Cambria Math"/>
                <a:cs typeface="Cambria Math"/>
              </a:rPr>
              <a:t> </a:t>
            </a:r>
            <a:r>
              <a:rPr dirty="0" baseline="47222" sz="1500" spc="397">
                <a:latin typeface="Cambria Math"/>
                <a:cs typeface="Cambria Math"/>
              </a:rPr>
              <a:t> </a:t>
            </a:r>
            <a:r>
              <a:rPr dirty="0" baseline="47222" sz="1500" spc="367">
                <a:latin typeface="Cambria Math"/>
                <a:cs typeface="Cambria Math"/>
              </a:rPr>
              <a:t> </a:t>
            </a:r>
            <a:r>
              <a:rPr dirty="0" baseline="47222" sz="1500" spc="375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487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12035" y="7592948"/>
            <a:ext cx="401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324735" y="7591932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348354" y="813396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354959" y="8132952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7992236"/>
            <a:ext cx="2562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6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196719" y="8677401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678301" y="8677401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208910" y="924585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26128" y="924585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8538209"/>
            <a:ext cx="3104515" cy="9251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2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baseline="47222" sz="1500" spc="6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073150">
              <a:lnSpc>
                <a:spcPct val="100000"/>
              </a:lnSpc>
              <a:spcBef>
                <a:spcPts val="420"/>
              </a:spcBef>
              <a:tabLst>
                <a:tab pos="255524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64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4365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43650" sz="2100" spc="39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083945">
              <a:lnSpc>
                <a:spcPct val="100000"/>
              </a:lnSpc>
              <a:spcBef>
                <a:spcPts val="645"/>
              </a:spcBef>
              <a:tabLst>
                <a:tab pos="270129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14601"/>
            <a:ext cx="10566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8591" y="1336903"/>
            <a:ext cx="13144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714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01291" y="165379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98319" y="1433830"/>
            <a:ext cx="1783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4635" algn="l"/>
                <a:tab pos="1769745" algn="l"/>
              </a:tabLst>
            </a:pPr>
            <a:r>
              <a:rPr dirty="0" baseline="-25793" sz="2100" spc="157">
                <a:latin typeface="Cambria Math"/>
                <a:cs typeface="Cambria Math"/>
              </a:rPr>
              <a:t>)</a:t>
            </a:r>
            <a:r>
              <a:rPr dirty="0" baseline="-25793" sz="2100" spc="104">
                <a:latin typeface="Cambria Math"/>
                <a:cs typeface="Cambria Math"/>
              </a:rPr>
              <a:t> </a:t>
            </a:r>
            <a:r>
              <a:rPr dirty="0" baseline="-23809" sz="2100" spc="1110">
                <a:latin typeface="Cambria Math"/>
                <a:cs typeface="Cambria Math"/>
              </a:rPr>
              <a:t> </a:t>
            </a:r>
            <a:r>
              <a:rPr dirty="0" baseline="-23809" sz="2100" spc="120"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2367" y="1343913"/>
            <a:ext cx="13328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u="sng" baseline="33730" sz="2100" spc="-53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730" sz="2100" spc="8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77436" y="176910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16835" y="1679194"/>
            <a:ext cx="1465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u="sng" baseline="33730" sz="2100" spc="-53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730" sz="2100" spc="8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7472" y="2165349"/>
            <a:ext cx="1445895" cy="681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3158997"/>
            <a:ext cx="686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32761" y="302336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9214" y="3277869"/>
            <a:ext cx="51180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51914" y="3299713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4" h="0">
                <a:moveTo>
                  <a:pt x="0" y="0"/>
                </a:moveTo>
                <a:lnTo>
                  <a:pt x="4864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348354" y="388175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54959" y="3880738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3740022"/>
            <a:ext cx="2562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6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90114" y="442734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6719" y="442633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4287138"/>
            <a:ext cx="1537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08910" y="4994782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26128" y="4994782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4855590"/>
            <a:ext cx="3104515" cy="356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4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4365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43650" sz="2100" spc="39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083945">
              <a:lnSpc>
                <a:spcPct val="100000"/>
              </a:lnSpc>
              <a:spcBef>
                <a:spcPts val="640"/>
              </a:spcBef>
              <a:tabLst>
                <a:tab pos="270129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93163" y="5605398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5488050"/>
            <a:ext cx="14636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840"/>
              </a:lnSpc>
              <a:spcBef>
                <a:spcPts val="105"/>
              </a:spcBef>
              <a:tabLst>
                <a:tab pos="1316990" algn="l"/>
              </a:tabLst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27">
                <a:latin typeface="Cambria Math"/>
                <a:cs typeface="Cambria Math"/>
              </a:rPr>
              <a:t> </a:t>
            </a:r>
            <a:r>
              <a:rPr dirty="0" u="sng" baseline="43650" sz="2100" spc="-53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3650" sz="2100" spc="7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r" marR="186055">
              <a:lnSpc>
                <a:spcPts val="840"/>
              </a:lnSpc>
            </a:pP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28542" y="5350890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44492" y="5558154"/>
            <a:ext cx="1352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16835" y="5664834"/>
            <a:ext cx="15506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-27777" sz="2100" spc="59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629535" y="5627242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 h="0">
                <a:moveTo>
                  <a:pt x="0" y="0"/>
                </a:moveTo>
                <a:lnTo>
                  <a:pt x="15242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6236588"/>
            <a:ext cx="222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Ex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27150" y="632650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22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41450" y="6247256"/>
            <a:ext cx="10020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show that</a:t>
            </a:r>
            <a:r>
              <a:rPr dirty="0" baseline="3968" sz="2100" spc="41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83307" y="6136004"/>
            <a:ext cx="211454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245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47670" y="6378320"/>
            <a:ext cx="485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8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460370" y="6377304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811904" y="637832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824604" y="637120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936875" y="6236588"/>
            <a:ext cx="2593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 the </a:t>
            </a:r>
            <a:r>
              <a:rPr dirty="0" sz="1400" spc="-5">
                <a:latin typeface="Times New Roman"/>
                <a:cs typeface="Times New Roman"/>
              </a:rPr>
              <a:t>circle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759075" y="736333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809234" y="736333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129080" y="6747129"/>
            <a:ext cx="5304790" cy="1524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>
                <a:latin typeface="Times New Roman"/>
                <a:cs typeface="Times New Roman"/>
              </a:rPr>
              <a:t> , since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,then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baseline="33730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will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marL="1629410">
              <a:lnSpc>
                <a:spcPct val="100000"/>
              </a:lnSpc>
              <a:spcBef>
                <a:spcPts val="430"/>
              </a:spcBef>
              <a:tabLst>
                <a:tab pos="467995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considered.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412">
                <a:latin typeface="Cambria Math"/>
                <a:cs typeface="Cambria Math"/>
              </a:rPr>
              <a:t> 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baseline="11904" sz="2100" spc="14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26794" y="876376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539494" y="875665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129080" y="8623553"/>
            <a:ext cx="767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39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66873" y="8568690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44979" y="8466581"/>
            <a:ext cx="2133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622">
                <a:latin typeface="Cambria Math"/>
                <a:cs typeface="Cambria Math"/>
              </a:rPr>
              <a:t> </a:t>
            </a: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71470" y="8577833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60447" y="887044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18461" y="8783573"/>
            <a:ext cx="7905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 </a:t>
            </a:r>
            <a:r>
              <a:rPr dirty="0" sz="1000" spc="295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u="sng" baseline="33333" sz="1500" spc="2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931161" y="8762745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8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182239" y="876376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194939" y="875665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728086" y="8623553"/>
            <a:ext cx="821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baseline="33730" sz="2100" spc="18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89628" y="8466581"/>
            <a:ext cx="1371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11904" y="8553450"/>
            <a:ext cx="21462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5555" sz="1500" spc="480">
                <a:latin typeface="Cambria Math"/>
                <a:cs typeface="Cambria Math"/>
              </a:rPr>
              <a:t> </a:t>
            </a:r>
            <a:r>
              <a:rPr dirty="0" baseline="-5555" sz="1500" spc="480">
                <a:latin typeface="Cambria Math"/>
                <a:cs typeface="Cambria Math"/>
              </a:rPr>
              <a:t> </a:t>
            </a:r>
            <a:r>
              <a:rPr dirty="0" baseline="-5555" sz="1500" spc="3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119753" y="887044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132453" y="888314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573907" y="8783573"/>
            <a:ext cx="694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 </a:t>
            </a:r>
            <a:r>
              <a:rPr dirty="0" sz="1000" spc="295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baseline="33333" sz="1500" spc="39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586607" y="8762745"/>
            <a:ext cx="669925" cy="0"/>
          </a:xfrm>
          <a:custGeom>
            <a:avLst/>
            <a:gdLst/>
            <a:ahLst/>
            <a:cxnLst/>
            <a:rect l="l" t="t" r="r" b="b"/>
            <a:pathLst>
              <a:path w="669925" h="0">
                <a:moveTo>
                  <a:pt x="0" y="0"/>
                </a:moveTo>
                <a:lnTo>
                  <a:pt x="6693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778628" y="875665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243321" y="8466581"/>
            <a:ext cx="1371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331589" y="8623553"/>
            <a:ext cx="1048385" cy="317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baseline="33730" sz="2100" spc="36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47222" sz="1500" spc="48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endParaRPr baseline="65972" sz="1200">
              <a:latin typeface="Cambria Math"/>
              <a:cs typeface="Cambria Math"/>
            </a:endParaRPr>
          </a:p>
          <a:p>
            <a:pPr marL="446405">
              <a:lnSpc>
                <a:spcPct val="100000"/>
              </a:lnSpc>
              <a:spcBef>
                <a:spcPts val="420"/>
              </a:spcBef>
              <a:tabLst>
                <a:tab pos="83883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170678" y="8762745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347086" y="94876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359786" y="948049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129080" y="9347403"/>
            <a:ext cx="1587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68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985642" y="9292538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63367" y="9190481"/>
            <a:ext cx="2133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622">
                <a:latin typeface="Cambria Math"/>
                <a:cs typeface="Cambria Math"/>
              </a:rPr>
              <a:t> </a:t>
            </a: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89858" y="9301733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377310" y="959429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90010" y="9606990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2738754" y="9507422"/>
            <a:ext cx="787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 </a:t>
            </a:r>
            <a:r>
              <a:rPr dirty="0" sz="1000" spc="295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baseline="33333" sz="1500" spc="172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751454" y="94865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4023740" y="94876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036440" y="948049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3589146" y="9347403"/>
            <a:ext cx="920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baseline="33730" sz="2100" spc="36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480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93133" y="9190481"/>
            <a:ext cx="2133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622">
                <a:latin typeface="Cambria Math"/>
                <a:cs typeface="Cambria Math"/>
              </a:rPr>
              <a:t> </a:t>
            </a: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619625" y="9301733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491609" y="9487610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428109" y="948659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 h="0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38554" y="1588261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447545"/>
            <a:ext cx="104838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47222" sz="1500" spc="48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  </a:t>
            </a:r>
            <a:r>
              <a:rPr dirty="0" baseline="65972" sz="12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480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1198" y="1292097"/>
            <a:ext cx="66294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  <a:tabLst>
                <a:tab pos="461645" algn="l"/>
              </a:tabLst>
            </a:pP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31250" sz="1200" spc="630">
                <a:latin typeface="Cambria Math"/>
                <a:cs typeface="Cambria Math"/>
              </a:rPr>
              <a:t> </a:t>
            </a: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7651" y="1403349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5854" y="1589277"/>
            <a:ext cx="6426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95754" y="1588261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5" h="0">
                <a:moveTo>
                  <a:pt x="0" y="0"/>
                </a:moveTo>
                <a:lnTo>
                  <a:pt x="2685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73810" y="1962657"/>
            <a:ext cx="1917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6510" y="2156713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45666" y="1907793"/>
            <a:ext cx="1492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33333" sz="1500" spc="39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20850" y="2082037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2015997"/>
            <a:ext cx="973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baseline="-38888" sz="1500" spc="652">
                <a:latin typeface="Cambria Math"/>
                <a:cs typeface="Cambria Math"/>
              </a:rPr>
              <a:t> </a:t>
            </a:r>
            <a:r>
              <a:rPr dirty="0" baseline="-38888" sz="1500">
                <a:latin typeface="Cambria Math"/>
                <a:cs typeface="Cambria Math"/>
              </a:rPr>
              <a:t>  </a:t>
            </a:r>
            <a:r>
              <a:rPr dirty="0" baseline="-38888" sz="1500" spc="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baseline="10416" sz="1200" spc="450">
                <a:latin typeface="Cambria Math"/>
                <a:cs typeface="Cambria Math"/>
              </a:rPr>
              <a:t> </a:t>
            </a:r>
            <a:r>
              <a:rPr dirty="0" baseline="10416" sz="1200">
                <a:latin typeface="Cambria Math"/>
                <a:cs typeface="Cambria Math"/>
              </a:rPr>
              <a:t> </a:t>
            </a:r>
            <a:r>
              <a:rPr dirty="0" baseline="10416" sz="12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7626" y="1982469"/>
            <a:ext cx="24257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41666" sz="1200" spc="450">
                <a:latin typeface="Cambria Math"/>
                <a:cs typeface="Cambria Math"/>
              </a:rPr>
              <a:t>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56154" y="2082037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43454" y="1994661"/>
            <a:ext cx="1682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00" spc="360">
                <a:latin typeface="Cambria Math"/>
                <a:cs typeface="Cambria Math"/>
              </a:rPr>
              <a:t> </a:t>
            </a:r>
            <a:r>
              <a:rPr dirty="0" baseline="-5952" sz="2100" spc="405">
                <a:latin typeface="Cambria Math"/>
                <a:cs typeface="Cambria Math"/>
              </a:rPr>
              <a:t> </a:t>
            </a:r>
            <a:endParaRPr baseline="-5952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2663697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01825" y="2599689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79550" y="2576830"/>
            <a:ext cx="13398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245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66189" y="2794761"/>
            <a:ext cx="485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78889" y="2793745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756917" y="2663697"/>
            <a:ext cx="13328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 spc="13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532">
                <a:latin typeface="Cambria Math"/>
                <a:cs typeface="Cambria Math"/>
              </a:rPr>
              <a:t> </a:t>
            </a:r>
            <a:r>
              <a:rPr dirty="0" baseline="3968" sz="2100" spc="540">
                <a:latin typeface="Cambria Math"/>
                <a:cs typeface="Cambria Math"/>
              </a:rPr>
              <a:t> </a:t>
            </a:r>
            <a:r>
              <a:rPr dirty="0" baseline="3968" sz="2100" spc="37">
                <a:latin typeface="Cambria Math"/>
                <a:cs typeface="Cambria Math"/>
              </a:rPr>
              <a:t> </a:t>
            </a:r>
            <a:r>
              <a:rPr dirty="0" baseline="3968" sz="2100" spc="547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877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Arial"/>
                <a:cs typeface="Arial"/>
              </a:rPr>
              <a:t>→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29482" y="2599689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07207" y="2576830"/>
            <a:ext cx="13398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245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93847" y="2794761"/>
            <a:ext cx="485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6547" y="2793745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21428" y="2793745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683633" y="2497582"/>
            <a:ext cx="137160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1250" sz="1200" spc="322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68621" y="2557018"/>
            <a:ext cx="211454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04">
                <a:latin typeface="Cambria Math"/>
                <a:cs typeface="Cambria Math"/>
              </a:rPr>
              <a:t> </a:t>
            </a:r>
            <a:r>
              <a:rPr dirty="0" baseline="31250" sz="1200" spc="450">
                <a:latin typeface="Cambria Math"/>
                <a:cs typeface="Cambria Math"/>
              </a:rPr>
              <a:t> </a:t>
            </a:r>
            <a:endParaRPr baseline="31250" sz="12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106289" y="2639821"/>
            <a:ext cx="61594" cy="6350"/>
          </a:xfrm>
          <a:custGeom>
            <a:avLst/>
            <a:gdLst/>
            <a:ahLst/>
            <a:cxnLst/>
            <a:rect l="l" t="t" r="r" b="b"/>
            <a:pathLst>
              <a:path w="61595" h="6350">
                <a:moveTo>
                  <a:pt x="0" y="6096"/>
                </a:moveTo>
                <a:lnTo>
                  <a:pt x="61264" y="6096"/>
                </a:lnTo>
                <a:lnTo>
                  <a:pt x="612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334636" y="2794761"/>
            <a:ext cx="6369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4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18609" y="2793745"/>
            <a:ext cx="553720" cy="0"/>
          </a:xfrm>
          <a:custGeom>
            <a:avLst/>
            <a:gdLst/>
            <a:ahLst/>
            <a:cxnLst/>
            <a:rect l="l" t="t" r="r" b="b"/>
            <a:pathLst>
              <a:path w="553720" h="0">
                <a:moveTo>
                  <a:pt x="0" y="0"/>
                </a:moveTo>
                <a:lnTo>
                  <a:pt x="5535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583051" y="2654554"/>
            <a:ext cx="2032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2730" algn="l"/>
              </a:tabLst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baseline="47222" sz="1500" spc="742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(</a:t>
            </a:r>
            <a:r>
              <a:rPr dirty="0" baseline="33730" sz="2100" spc="322">
                <a:latin typeface="Cambria Math"/>
                <a:cs typeface="Cambria Math"/>
              </a:rPr>
              <a:t>	</a:t>
            </a: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52702" y="3209289"/>
            <a:ext cx="211454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245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429766" y="3450589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417066" y="3451605"/>
            <a:ext cx="14300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43025" algn="l"/>
              </a:tabLst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760598" y="344449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29080" y="3320541"/>
            <a:ext cx="179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1210" algn="l"/>
              </a:tabLst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∮	</a:t>
            </a:r>
            <a:r>
              <a:rPr dirty="0" baseline="3968" sz="2100" spc="652">
                <a:latin typeface="Cambria Math"/>
                <a:cs typeface="Cambria Math"/>
              </a:rPr>
              <a:t>  </a:t>
            </a:r>
            <a:r>
              <a:rPr dirty="0" baseline="3968" sz="2100" spc="13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</a:t>
            </a:r>
            <a:r>
              <a:rPr dirty="0" baseline="3968" sz="2100" spc="494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0000" sz="1500" spc="525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9080" y="3819271"/>
            <a:ext cx="4916170" cy="721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58165" indent="-317500">
              <a:lnSpc>
                <a:spcPct val="100000"/>
              </a:lnSpc>
              <a:spcBef>
                <a:spcPts val="95"/>
              </a:spcBef>
              <a:buSzPct val="87500"/>
              <a:buFont typeface="Wingdings"/>
              <a:buChar char=""/>
              <a:tabLst>
                <a:tab pos="558165" algn="l"/>
                <a:tab pos="5588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Inverse Evaluation of Z-T using Residue</a:t>
            </a:r>
            <a:r>
              <a:rPr dirty="0" u="heavy" sz="1600" spc="6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Principle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To find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the </a:t>
            </a:r>
            <a:r>
              <a:rPr dirty="0" sz="1400" spc="-5">
                <a:latin typeface="Times New Roman"/>
                <a:cs typeface="Times New Roman"/>
              </a:rPr>
              <a:t>residue theorem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19627" y="4687341"/>
            <a:ext cx="24257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632327" y="4924678"/>
            <a:ext cx="221615" cy="0"/>
          </a:xfrm>
          <a:custGeom>
            <a:avLst/>
            <a:gdLst/>
            <a:ahLst/>
            <a:cxnLst/>
            <a:rect l="l" t="t" r="r" b="b"/>
            <a:pathLst>
              <a:path w="221614" h="0">
                <a:moveTo>
                  <a:pt x="0" y="0"/>
                </a:moveTo>
                <a:lnTo>
                  <a:pt x="2212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909440" y="4794630"/>
            <a:ext cx="19519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r>
              <a:rPr dirty="0" baseline="3968" sz="2100" spc="434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………(26)</a:t>
            </a:r>
            <a:endParaRPr baseline="3968" sz="21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57630" y="4783962"/>
            <a:ext cx="2199640" cy="619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305"/>
              </a:spcBef>
              <a:buAutoNum type="arabicPlain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residue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57630" y="5469762"/>
            <a:ext cx="2991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Compute the integral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27150" y="602475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23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34054" y="5881242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48710" y="6076569"/>
            <a:ext cx="2628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161410" y="6075552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 h="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29080" y="5934836"/>
            <a:ext cx="4205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74570" algn="l"/>
              </a:tabLst>
            </a:pPr>
            <a:r>
              <a:rPr dirty="0" sz="1400" spc="-5">
                <a:latin typeface="Times New Roman"/>
                <a:cs typeface="Times New Roman"/>
              </a:rPr>
              <a:t>Ex  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       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[</a:t>
            </a:r>
            <a:r>
              <a:rPr dirty="0" sz="1400" spc="-5">
                <a:latin typeface="Times New Roman"/>
                <a:cs typeface="Times New Roman"/>
              </a:rPr>
              <a:t>	using principle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residue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6417944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29080" y="6901053"/>
            <a:ext cx="56451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768094" y="7041768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044954" y="6911720"/>
            <a:ext cx="1327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28545" y="6847713"/>
            <a:ext cx="5321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51484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755394" y="7042784"/>
            <a:ext cx="690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9420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195195" y="7041768"/>
            <a:ext cx="242570" cy="0"/>
          </a:xfrm>
          <a:custGeom>
            <a:avLst/>
            <a:gdLst/>
            <a:ahLst/>
            <a:cxnLst/>
            <a:rect l="l" t="t" r="r" b="b"/>
            <a:pathLst>
              <a:path w="242569" h="0">
                <a:moveTo>
                  <a:pt x="0" y="0"/>
                </a:moveTo>
                <a:lnTo>
                  <a:pt x="2423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453767" y="6835520"/>
            <a:ext cx="5981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baseline="-19841" sz="2100" spc="652">
                <a:latin typeface="Cambria Math"/>
                <a:cs typeface="Cambria Math"/>
              </a:rPr>
              <a:t>  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726438" y="7649336"/>
            <a:ext cx="2781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29080" y="7489316"/>
            <a:ext cx="14185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06751" y="7353680"/>
            <a:ext cx="111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551302" y="7608189"/>
            <a:ext cx="4222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564002" y="7630032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981070" y="7423784"/>
            <a:ext cx="37020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29080" y="8007477"/>
            <a:ext cx="354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173276" y="8483345"/>
            <a:ext cx="376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I =</a:t>
            </a:r>
            <a:r>
              <a:rPr dirty="0" baseline="3968" sz="2100" spc="-19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552702" y="8376056"/>
            <a:ext cx="26479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565402" y="8613394"/>
            <a:ext cx="242570" cy="0"/>
          </a:xfrm>
          <a:custGeom>
            <a:avLst/>
            <a:gdLst/>
            <a:ahLst/>
            <a:cxnLst/>
            <a:rect l="l" t="t" r="r" b="b"/>
            <a:pathLst>
              <a:path w="242569" h="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1823973" y="8407145"/>
            <a:ext cx="5988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 </a:t>
            </a:r>
            <a:r>
              <a:rPr dirty="0" baseline="-19841" sz="2100" spc="652">
                <a:latin typeface="Cambria Math"/>
                <a:cs typeface="Cambria Math"/>
              </a:rPr>
              <a:t>  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217472" y="8961881"/>
            <a:ext cx="768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129080" y="9444938"/>
            <a:ext cx="71056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901698" y="9348317"/>
            <a:ext cx="24257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914398" y="9585655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162301" y="9444938"/>
            <a:ext cx="17424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7150" y="144754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24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57630"/>
            <a:ext cx="1780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evaluate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[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3554" y="1304289"/>
            <a:ext cx="401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2010" y="1499361"/>
            <a:ext cx="72136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0833" sz="1200" spc="517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12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94710" y="1498345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83051" y="1357630"/>
            <a:ext cx="1900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 principle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residue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1862073"/>
            <a:ext cx="31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2358897"/>
            <a:ext cx="5645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68094" y="2499613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044954" y="2369566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28545" y="2305557"/>
            <a:ext cx="9169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55394" y="2500629"/>
            <a:ext cx="11499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9420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12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95195" y="2499613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912491" y="2293366"/>
            <a:ext cx="598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baseline="-19841" sz="2100" spc="652">
                <a:latin typeface="Cambria Math"/>
                <a:cs typeface="Cambria Math"/>
              </a:rPr>
              <a:t>  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2874009"/>
            <a:ext cx="2372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29485" y="3601338"/>
            <a:ext cx="281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3441319"/>
            <a:ext cx="1427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9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60447" y="3264382"/>
            <a:ext cx="138811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L="10795">
              <a:lnSpc>
                <a:spcPct val="100000"/>
              </a:lnSpc>
              <a:spcBef>
                <a:spcPts val="425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457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73147" y="3581653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18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961257" y="3375405"/>
            <a:ext cx="37147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4055490"/>
            <a:ext cx="671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600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9317" y="4002150"/>
            <a:ext cx="4019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14829" y="4197222"/>
            <a:ext cx="58801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12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27529" y="4196206"/>
            <a:ext cx="565785" cy="0"/>
          </a:xfrm>
          <a:custGeom>
            <a:avLst/>
            <a:gdLst/>
            <a:ahLst/>
            <a:cxnLst/>
            <a:rect l="l" t="t" r="r" b="b"/>
            <a:pathLst>
              <a:path w="565785" h="0">
                <a:moveTo>
                  <a:pt x="0" y="0"/>
                </a:moveTo>
                <a:lnTo>
                  <a:pt x="5657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411095" y="3989958"/>
            <a:ext cx="37020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4623942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73810" y="4765675"/>
            <a:ext cx="50927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86510" y="4764658"/>
            <a:ext cx="487680" cy="0"/>
          </a:xfrm>
          <a:custGeom>
            <a:avLst/>
            <a:gdLst/>
            <a:ahLst/>
            <a:cxnLst/>
            <a:rect l="l" t="t" r="r" b="b"/>
            <a:pathLst>
              <a:path w="487680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322577" y="4518786"/>
            <a:ext cx="848994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  </a:t>
            </a:r>
            <a:r>
              <a:rPr dirty="0" baseline="2777" sz="1500" spc="-44">
                <a:latin typeface="Cambria Math"/>
                <a:cs typeface="Cambria Math"/>
              </a:rPr>
              <a:t> </a:t>
            </a:r>
            <a:r>
              <a:rPr dirty="0" baseline="-33730" sz="2100" spc="75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5132958"/>
            <a:ext cx="2889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same </a:t>
            </a:r>
            <a:r>
              <a:rPr dirty="0" sz="1400">
                <a:latin typeface="Times New Roman"/>
                <a:cs typeface="Times New Roman"/>
              </a:rPr>
              <a:t>way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10">
                <a:latin typeface="Times New Roman"/>
                <a:cs typeface="Times New Roman"/>
              </a:rPr>
              <a:t>found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63598" y="5861430"/>
            <a:ext cx="372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5701410"/>
            <a:ext cx="1652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85998" y="5525236"/>
            <a:ext cx="138684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12700">
              <a:lnSpc>
                <a:spcPct val="100000"/>
              </a:lnSpc>
              <a:spcBef>
                <a:spcPts val="42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457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798698" y="5842126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18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186809" y="5635878"/>
            <a:ext cx="3714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29080" y="6315836"/>
            <a:ext cx="7645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0">
                <a:latin typeface="Cambria Math"/>
                <a:cs typeface="Cambria Math"/>
              </a:rPr>
              <a:t> </a:t>
            </a: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922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00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02282" y="6262496"/>
            <a:ext cx="4019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07794" y="6457569"/>
            <a:ext cx="58801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12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920494" y="6456552"/>
            <a:ext cx="565785" cy="0"/>
          </a:xfrm>
          <a:custGeom>
            <a:avLst/>
            <a:gdLst/>
            <a:ahLst/>
            <a:cxnLst/>
            <a:rect l="l" t="t" r="r" b="b"/>
            <a:pathLst>
              <a:path w="565785" h="0">
                <a:moveTo>
                  <a:pt x="0" y="0"/>
                </a:moveTo>
                <a:lnTo>
                  <a:pt x="5657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502535" y="6250304"/>
            <a:ext cx="37020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286510" y="7025004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0" y="0"/>
                </a:moveTo>
                <a:lnTo>
                  <a:pt x="5044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286510" y="7605648"/>
            <a:ext cx="988060" cy="0"/>
          </a:xfrm>
          <a:custGeom>
            <a:avLst/>
            <a:gdLst/>
            <a:ahLst/>
            <a:cxnLst/>
            <a:rect l="l" t="t" r="r" b="b"/>
            <a:pathLst>
              <a:path w="988060" h="0">
                <a:moveTo>
                  <a:pt x="0" y="0"/>
                </a:moveTo>
                <a:lnTo>
                  <a:pt x="9878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129080" y="6732730"/>
            <a:ext cx="1688464" cy="14839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120">
                <a:latin typeface="Times New Roman"/>
                <a:cs typeface="Times New Roman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 spc="142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33730" sz="2100" spc="1102">
                <a:latin typeface="Cambria Math"/>
                <a:cs typeface="Cambria Math"/>
              </a:rPr>
              <a:t> </a:t>
            </a:r>
            <a:r>
              <a:rPr dirty="0" baseline="-33730" sz="2100" spc="750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56845">
              <a:lnSpc>
                <a:spcPct val="100000"/>
              </a:lnSpc>
              <a:spcBef>
                <a:spcPts val="1255"/>
              </a:spcBef>
            </a:pP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-7">
                <a:latin typeface="Times New Roman"/>
                <a:cs typeface="Times New Roman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4305" sz="1200" spc="577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r>
              <a:rPr dirty="0" baseline="24305" sz="1200" spc="37">
                <a:latin typeface="Cambria Math"/>
                <a:cs typeface="Cambria Math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 spc="37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33730" sz="2100" spc="735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algn="ctr" marR="382270">
              <a:lnSpc>
                <a:spcPct val="100000"/>
              </a:lnSpc>
              <a:spcBef>
                <a:spcPts val="125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9080" y="8486393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286510" y="8627109"/>
            <a:ext cx="487680" cy="0"/>
          </a:xfrm>
          <a:custGeom>
            <a:avLst/>
            <a:gdLst/>
            <a:ahLst/>
            <a:cxnLst/>
            <a:rect l="l" t="t" r="r" b="b"/>
            <a:pathLst>
              <a:path w="487680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416175" y="8627109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 h="0">
                <a:moveTo>
                  <a:pt x="0" y="0"/>
                </a:moveTo>
                <a:lnTo>
                  <a:pt x="896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273810" y="8334834"/>
            <a:ext cx="2581910" cy="470534"/>
          </a:xfrm>
          <a:prstGeom prst="rect">
            <a:avLst/>
          </a:prstGeom>
        </p:spPr>
        <p:txBody>
          <a:bodyPr wrap="square" lIns="0" tIns="237490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1870"/>
              </a:spcBef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  </a:t>
            </a:r>
            <a:r>
              <a:rPr dirty="0" baseline="2777" sz="1500" spc="-44">
                <a:latin typeface="Cambria Math"/>
                <a:cs typeface="Cambria Math"/>
              </a:rPr>
              <a:t> </a:t>
            </a:r>
            <a:r>
              <a:rPr dirty="0" baseline="-33730" sz="2100" spc="75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-15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4305" sz="1200" spc="577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r>
              <a:rPr dirty="0" baseline="24305" sz="1200" spc="37">
                <a:latin typeface="Cambria Math"/>
                <a:cs typeface="Cambria Math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 spc="15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33730" sz="2100" spc="750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  <a:tabLst>
                <a:tab pos="1384300" algn="l"/>
              </a:tabLst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37817" y="9208769"/>
            <a:ext cx="2857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286510" y="9207753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317114" y="9207753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304414" y="9170669"/>
            <a:ext cx="7772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617220" algn="l"/>
              </a:tabLst>
            </a:pP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754502" y="9207753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29080" y="8961881"/>
            <a:ext cx="2185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-7">
                <a:latin typeface="Times New Roman"/>
                <a:cs typeface="Times New Roman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 spc="37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33730" sz="2100" spc="735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baseline="-33730" sz="2100" spc="27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-3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 </a:t>
            </a:r>
            <a:r>
              <a:rPr dirty="0" sz="1000" spc="30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7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4305" sz="1200" spc="577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baseline="-33730" sz="2100" spc="270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68297"/>
            <a:ext cx="376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I =</a:t>
            </a:r>
            <a:r>
              <a:rPr dirty="0" baseline="3968" sz="2100" spc="-19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08505" y="1261008"/>
            <a:ext cx="723265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</a:pP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12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1205" y="1498345"/>
            <a:ext cx="701675" cy="0"/>
          </a:xfrm>
          <a:custGeom>
            <a:avLst/>
            <a:gdLst/>
            <a:ahLst/>
            <a:cxnLst/>
            <a:rect l="l" t="t" r="r" b="b"/>
            <a:pathLst>
              <a:path w="701675" h="0">
                <a:moveTo>
                  <a:pt x="0" y="0"/>
                </a:moveTo>
                <a:lnTo>
                  <a:pt x="7013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38882" y="1292097"/>
            <a:ext cx="598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65">
                <a:latin typeface="Cambria Math"/>
                <a:cs typeface="Cambria Math"/>
              </a:rPr>
              <a:t> </a:t>
            </a:r>
            <a:r>
              <a:rPr dirty="0" baseline="-19841" sz="2100" spc="652">
                <a:latin typeface="Cambria Math"/>
                <a:cs typeface="Cambria Math"/>
              </a:rPr>
              <a:t>  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56917" y="2080005"/>
            <a:ext cx="2857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05610" y="2078989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17472" y="1938273"/>
            <a:ext cx="1680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 [</a:t>
            </a:r>
            <a:r>
              <a:rPr dirty="0" baseline="47222" sz="1500" spc="412">
                <a:latin typeface="Cambria Math"/>
                <a:cs typeface="Cambria Math"/>
              </a:rPr>
              <a:t> </a:t>
            </a:r>
            <a:r>
              <a:rPr dirty="0" baseline="47222" sz="1500" spc="562">
                <a:latin typeface="Cambria Math"/>
                <a:cs typeface="Cambria Math"/>
              </a:rPr>
              <a:t> </a:t>
            </a:r>
            <a:r>
              <a:rPr dirty="0" baseline="47222" sz="1500" spc="390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637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23514" y="2041905"/>
            <a:ext cx="24828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36214" y="2078989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328542" y="2041905"/>
            <a:ext cx="17208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73602" y="2078989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49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988691" y="1833118"/>
            <a:ext cx="74549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7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4305" sz="1200" spc="577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baseline="-33730" sz="2100" spc="270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2518918"/>
            <a:ext cx="71056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01698" y="2422296"/>
            <a:ext cx="24257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4398" y="2659633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653410" y="2660649"/>
            <a:ext cx="2857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02102" y="2659633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162301" y="2518918"/>
            <a:ext cx="1664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baseline="47222" sz="1500" spc="412">
                <a:latin typeface="Cambria Math"/>
                <a:cs typeface="Cambria Math"/>
              </a:rPr>
              <a:t> </a:t>
            </a:r>
            <a:r>
              <a:rPr dirty="0" baseline="47222" sz="1500" spc="562">
                <a:latin typeface="Cambria Math"/>
                <a:cs typeface="Cambria Math"/>
              </a:rPr>
              <a:t> </a:t>
            </a:r>
            <a:r>
              <a:rPr dirty="0" baseline="47222" sz="1500" spc="390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637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-75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*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51884" y="2622549"/>
            <a:ext cx="24701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40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64584" y="2659633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256913" y="2622549"/>
            <a:ext cx="17208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01972" y="2659633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17060" y="2413761"/>
            <a:ext cx="7473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7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4305" sz="1200" spc="577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baseline="-33730" sz="2100" spc="-802">
                <a:latin typeface="Cambria Math"/>
                <a:cs typeface="Cambria Math"/>
              </a:rPr>
              <a:t>+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3171189"/>
            <a:ext cx="5645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15770" y="2995015"/>
            <a:ext cx="52768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728470" y="3311905"/>
            <a:ext cx="500380" cy="0"/>
          </a:xfrm>
          <a:custGeom>
            <a:avLst/>
            <a:gdLst/>
            <a:ahLst/>
            <a:cxnLst/>
            <a:rect l="l" t="t" r="r" b="b"/>
            <a:pathLst>
              <a:path w="500380" h="0">
                <a:moveTo>
                  <a:pt x="0" y="0"/>
                </a:moveTo>
                <a:lnTo>
                  <a:pt x="5001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246502" y="3171189"/>
            <a:ext cx="27813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99486" y="3157473"/>
            <a:ext cx="274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905379" y="3311905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982595" y="3035554"/>
            <a:ext cx="105600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41338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24098" y="3236721"/>
            <a:ext cx="9886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6925" algn="l"/>
              </a:tabLst>
            </a:pPr>
            <a:r>
              <a:rPr dirty="0" baseline="19841" sz="2100" spc="-89">
                <a:latin typeface="Cambria Math"/>
                <a:cs typeface="Cambria Math"/>
              </a:rPr>
              <a:t>*</a:t>
            </a: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55">
                <a:latin typeface="Cambria Math"/>
                <a:cs typeface="Cambria Math"/>
              </a:rPr>
              <a:t> </a:t>
            </a:r>
            <a:r>
              <a:rPr dirty="0" baseline="19841" sz="2100" spc="1110">
                <a:latin typeface="Cambria Math"/>
                <a:cs typeface="Cambria Math"/>
              </a:rPr>
              <a:t> </a:t>
            </a:r>
            <a:r>
              <a:rPr dirty="0" baseline="19841" sz="2100">
                <a:latin typeface="Cambria Math"/>
                <a:cs typeface="Cambria Math"/>
              </a:rPr>
              <a:t>	</a:t>
            </a:r>
            <a:r>
              <a:rPr dirty="0" baseline="-15873" sz="2100" spc="7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96107" y="3311905"/>
            <a:ext cx="637540" cy="0"/>
          </a:xfrm>
          <a:custGeom>
            <a:avLst/>
            <a:gdLst/>
            <a:ahLst/>
            <a:cxnLst/>
            <a:rect l="l" t="t" r="r" b="b"/>
            <a:pathLst>
              <a:path w="637539" h="0">
                <a:moveTo>
                  <a:pt x="0" y="0"/>
                </a:moveTo>
                <a:lnTo>
                  <a:pt x="6373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020692" y="3172713"/>
            <a:ext cx="93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9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423161" y="3887851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3797934"/>
            <a:ext cx="13074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: if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*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54935" y="3744595"/>
            <a:ext cx="2571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11095" y="3939666"/>
            <a:ext cx="7454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23795" y="3938650"/>
            <a:ext cx="721360" cy="0"/>
          </a:xfrm>
          <a:custGeom>
            <a:avLst/>
            <a:gdLst/>
            <a:ahLst/>
            <a:cxnLst/>
            <a:rect l="l" t="t" r="r" b="b"/>
            <a:pathLst>
              <a:path w="721360" h="0">
                <a:moveTo>
                  <a:pt x="0" y="0"/>
                </a:moveTo>
                <a:lnTo>
                  <a:pt x="7208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131947" y="3797934"/>
            <a:ext cx="2435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35">
                <a:latin typeface="Cambria Math"/>
                <a:cs typeface="Cambria Math"/>
              </a:rPr>
              <a:t>+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find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 residue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23161" y="4451730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11095" y="4503546"/>
            <a:ext cx="3949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sz="1000" spc="29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423795" y="4502530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129080" y="4361814"/>
            <a:ext cx="40894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: if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*</a:t>
            </a:r>
            <a:r>
              <a:rPr dirty="0" baseline="33730" sz="2100" spc="-135">
                <a:latin typeface="Cambria Math"/>
                <a:cs typeface="Cambria Math"/>
              </a:rPr>
              <a:t> </a:t>
            </a:r>
            <a:r>
              <a:rPr dirty="0" sz="1400" spc="-535">
                <a:latin typeface="Cambria Math"/>
                <a:cs typeface="Cambria Math"/>
              </a:rPr>
              <a:t>+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find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 residue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99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239395">
              <a:lnSpc>
                <a:spcPct val="100000"/>
              </a:lnSpc>
              <a:spcBef>
                <a:spcPts val="155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1370" y="166750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98346" y="231978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14982" y="5205094"/>
            <a:ext cx="473075" cy="0"/>
          </a:xfrm>
          <a:custGeom>
            <a:avLst/>
            <a:gdLst/>
            <a:ahLst/>
            <a:cxnLst/>
            <a:rect l="l" t="t" r="r" b="b"/>
            <a:pathLst>
              <a:path w="473075" h="0">
                <a:moveTo>
                  <a:pt x="0" y="0"/>
                </a:moveTo>
                <a:lnTo>
                  <a:pt x="4727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94358" y="6188328"/>
            <a:ext cx="866140" cy="0"/>
          </a:xfrm>
          <a:custGeom>
            <a:avLst/>
            <a:gdLst/>
            <a:ahLst/>
            <a:cxnLst/>
            <a:rect l="l" t="t" r="r" b="b"/>
            <a:pathLst>
              <a:path w="866139" h="0">
                <a:moveTo>
                  <a:pt x="0" y="0"/>
                </a:moveTo>
                <a:lnTo>
                  <a:pt x="8659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03858" y="6547992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44954" y="705650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92122" y="7078344"/>
            <a:ext cx="232410" cy="0"/>
          </a:xfrm>
          <a:custGeom>
            <a:avLst/>
            <a:gdLst/>
            <a:ahLst/>
            <a:cxnLst/>
            <a:rect l="l" t="t" r="r" b="b"/>
            <a:pathLst>
              <a:path w="232410" h="0">
                <a:moveTo>
                  <a:pt x="0" y="0"/>
                </a:moveTo>
                <a:lnTo>
                  <a:pt x="231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6937629"/>
            <a:ext cx="11823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θ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7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7226274"/>
            <a:ext cx="743585" cy="90360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296.5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algn="ctr" marR="353060">
              <a:lnSpc>
                <a:spcPct val="100000"/>
              </a:lnSpc>
            </a:pPr>
            <a:r>
              <a:rPr dirty="0" u="sng" sz="1000" spc="-2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8704" y="8062340"/>
            <a:ext cx="7575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11111" sz="1500" spc="637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11111" sz="1500" spc="742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94686" y="8091296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20342" y="7952613"/>
            <a:ext cx="8026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sz="1000" spc="-2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 </a:t>
            </a:r>
            <a:r>
              <a:rPr dirty="0" sz="1000" spc="-30">
                <a:latin typeface="Cambria Math"/>
                <a:cs typeface="Cambria Math"/>
              </a:rPr>
              <a:t> </a:t>
            </a:r>
            <a:r>
              <a:rPr dirty="0" baseline="-33333" sz="1500" spc="397">
                <a:latin typeface="Cambria Math"/>
                <a:cs typeface="Cambria Math"/>
              </a:rPr>
              <a:t> </a:t>
            </a:r>
            <a:r>
              <a:rPr dirty="0" baseline="-33333" sz="1500" spc="292">
                <a:latin typeface="Cambria Math"/>
                <a:cs typeface="Cambria Math"/>
              </a:rPr>
              <a:t> </a:t>
            </a: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3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3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33333" sz="1500" spc="284">
                <a:latin typeface="Cambria Math"/>
                <a:cs typeface="Cambria Math"/>
              </a:rPr>
              <a:t> </a:t>
            </a:r>
            <a:endParaRPr baseline="-33333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8477250"/>
            <a:ext cx="66421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-104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53157" y="850772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58797" y="8369045"/>
            <a:ext cx="10052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234950" algn="l"/>
              </a:tabLst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33333" sz="1500" spc="382">
                <a:latin typeface="Cambria Math"/>
                <a:cs typeface="Cambria Math"/>
              </a:rPr>
              <a:t> </a:t>
            </a:r>
            <a:r>
              <a:rPr dirty="0" baseline="-33333" sz="1500" spc="292">
                <a:latin typeface="Cambria Math"/>
                <a:cs typeface="Cambria Math"/>
              </a:rPr>
              <a:t> </a:t>
            </a: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3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0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33333" sz="1500" spc="284">
                <a:latin typeface="Cambria Math"/>
                <a:cs typeface="Cambria Math"/>
              </a:rPr>
              <a:t> </a:t>
            </a:r>
            <a:endParaRPr baseline="-33333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8786621"/>
            <a:ext cx="8394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9210293"/>
            <a:ext cx="91440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-127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10257" y="9102089"/>
            <a:ext cx="105346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233045" algn="l"/>
              </a:tabLst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33333" sz="1500" spc="397">
                <a:latin typeface="Cambria Math"/>
                <a:cs typeface="Cambria Math"/>
              </a:rPr>
              <a:t> </a:t>
            </a:r>
            <a:r>
              <a:rPr dirty="0" baseline="-33333" sz="1500" spc="292">
                <a:latin typeface="Cambria Math"/>
                <a:cs typeface="Cambria Math"/>
              </a:rPr>
              <a:t> </a:t>
            </a: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1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1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55291" y="924077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37814" y="9176765"/>
            <a:ext cx="781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36898" y="3626230"/>
            <a:ext cx="99695" cy="0"/>
          </a:xfrm>
          <a:custGeom>
            <a:avLst/>
            <a:gdLst/>
            <a:ahLst/>
            <a:cxnLst/>
            <a:rect l="l" t="t" r="r" b="b"/>
            <a:pathLst>
              <a:path w="99695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33625" y="3619499"/>
            <a:ext cx="528955" cy="865505"/>
          </a:xfrm>
          <a:custGeom>
            <a:avLst/>
            <a:gdLst/>
            <a:ahLst/>
            <a:cxnLst/>
            <a:rect l="l" t="t" r="r" b="b"/>
            <a:pathLst>
              <a:path w="528955" h="865504">
                <a:moveTo>
                  <a:pt x="44989" y="61849"/>
                </a:moveTo>
                <a:lnTo>
                  <a:pt x="34175" y="68425"/>
                </a:lnTo>
                <a:lnTo>
                  <a:pt x="515874" y="861186"/>
                </a:lnTo>
                <a:lnTo>
                  <a:pt x="517779" y="864234"/>
                </a:lnTo>
                <a:lnTo>
                  <a:pt x="521588" y="865123"/>
                </a:lnTo>
                <a:lnTo>
                  <a:pt x="524637" y="863345"/>
                </a:lnTo>
                <a:lnTo>
                  <a:pt x="527685" y="861440"/>
                </a:lnTo>
                <a:lnTo>
                  <a:pt x="528574" y="857630"/>
                </a:lnTo>
                <a:lnTo>
                  <a:pt x="526795" y="854582"/>
                </a:lnTo>
                <a:lnTo>
                  <a:pt x="44989" y="61849"/>
                </a:lnTo>
                <a:close/>
              </a:path>
              <a:path w="528955" h="865504">
                <a:moveTo>
                  <a:pt x="0" y="0"/>
                </a:moveTo>
                <a:lnTo>
                  <a:pt x="6985" y="84962"/>
                </a:lnTo>
                <a:lnTo>
                  <a:pt x="34175" y="68425"/>
                </a:lnTo>
                <a:lnTo>
                  <a:pt x="25781" y="54609"/>
                </a:lnTo>
                <a:lnTo>
                  <a:pt x="26669" y="50673"/>
                </a:lnTo>
                <a:lnTo>
                  <a:pt x="29718" y="48894"/>
                </a:lnTo>
                <a:lnTo>
                  <a:pt x="32638" y="46989"/>
                </a:lnTo>
                <a:lnTo>
                  <a:pt x="69421" y="46989"/>
                </a:lnTo>
                <a:lnTo>
                  <a:pt x="72136" y="45338"/>
                </a:lnTo>
                <a:lnTo>
                  <a:pt x="0" y="0"/>
                </a:lnTo>
                <a:close/>
              </a:path>
              <a:path w="528955" h="865504">
                <a:moveTo>
                  <a:pt x="32638" y="46989"/>
                </a:moveTo>
                <a:lnTo>
                  <a:pt x="29718" y="48894"/>
                </a:lnTo>
                <a:lnTo>
                  <a:pt x="26669" y="50673"/>
                </a:lnTo>
                <a:lnTo>
                  <a:pt x="25781" y="54609"/>
                </a:lnTo>
                <a:lnTo>
                  <a:pt x="34175" y="68425"/>
                </a:lnTo>
                <a:lnTo>
                  <a:pt x="44989" y="61849"/>
                </a:lnTo>
                <a:lnTo>
                  <a:pt x="36575" y="48005"/>
                </a:lnTo>
                <a:lnTo>
                  <a:pt x="32638" y="46989"/>
                </a:lnTo>
                <a:close/>
              </a:path>
              <a:path w="528955" h="865504">
                <a:moveTo>
                  <a:pt x="69421" y="46989"/>
                </a:moveTo>
                <a:lnTo>
                  <a:pt x="32638" y="46989"/>
                </a:lnTo>
                <a:lnTo>
                  <a:pt x="36575" y="48005"/>
                </a:lnTo>
                <a:lnTo>
                  <a:pt x="44989" y="61849"/>
                </a:lnTo>
                <a:lnTo>
                  <a:pt x="69421" y="46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44800" y="3400424"/>
            <a:ext cx="1161415" cy="635"/>
          </a:xfrm>
          <a:custGeom>
            <a:avLst/>
            <a:gdLst/>
            <a:ahLst/>
            <a:cxnLst/>
            <a:rect l="l" t="t" r="r" b="b"/>
            <a:pathLst>
              <a:path w="1161414" h="635">
                <a:moveTo>
                  <a:pt x="0" y="0"/>
                </a:moveTo>
                <a:lnTo>
                  <a:pt x="1161414" y="634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16860" y="3067684"/>
            <a:ext cx="76200" cy="1416050"/>
          </a:xfrm>
          <a:custGeom>
            <a:avLst/>
            <a:gdLst/>
            <a:ahLst/>
            <a:cxnLst/>
            <a:rect l="l" t="t" r="r" b="b"/>
            <a:pathLst>
              <a:path w="76200" h="1416050">
                <a:moveTo>
                  <a:pt x="41528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114" y="1409700"/>
                </a:lnTo>
                <a:lnTo>
                  <a:pt x="31114" y="1413256"/>
                </a:lnTo>
                <a:lnTo>
                  <a:pt x="33908" y="1416050"/>
                </a:lnTo>
                <a:lnTo>
                  <a:pt x="41020" y="1416050"/>
                </a:lnTo>
                <a:lnTo>
                  <a:pt x="43814" y="1413256"/>
                </a:lnTo>
                <a:lnTo>
                  <a:pt x="44450" y="59944"/>
                </a:lnTo>
                <a:lnTo>
                  <a:pt x="41528" y="57150"/>
                </a:lnTo>
                <a:close/>
              </a:path>
              <a:path w="76200" h="1416050">
                <a:moveTo>
                  <a:pt x="38100" y="0"/>
                </a:moveTo>
                <a:lnTo>
                  <a:pt x="0" y="76200"/>
                </a:lnTo>
                <a:lnTo>
                  <a:pt x="31744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16050">
                <a:moveTo>
                  <a:pt x="66675" y="57150"/>
                </a:moveTo>
                <a:lnTo>
                  <a:pt x="41528" y="57150"/>
                </a:lnTo>
                <a:lnTo>
                  <a:pt x="44450" y="59944"/>
                </a:lnTo>
                <a:lnTo>
                  <a:pt x="44442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09800" y="4474844"/>
            <a:ext cx="209550" cy="276225"/>
          </a:xfrm>
          <a:custGeom>
            <a:avLst/>
            <a:gdLst/>
            <a:ahLst/>
            <a:cxnLst/>
            <a:rect l="l" t="t" r="r" b="b"/>
            <a:pathLst>
              <a:path w="209550" h="276225">
                <a:moveTo>
                  <a:pt x="0" y="276225"/>
                </a:moveTo>
                <a:lnTo>
                  <a:pt x="209550" y="276225"/>
                </a:lnTo>
                <a:lnTo>
                  <a:pt x="20955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293747" y="4503546"/>
            <a:ext cx="111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578100" y="3320414"/>
            <a:ext cx="209550" cy="350520"/>
          </a:xfrm>
          <a:custGeom>
            <a:avLst/>
            <a:gdLst/>
            <a:ahLst/>
            <a:cxnLst/>
            <a:rect l="l" t="t" r="r" b="b"/>
            <a:pathLst>
              <a:path w="209550" h="350520">
                <a:moveTo>
                  <a:pt x="0" y="350520"/>
                </a:moveTo>
                <a:lnTo>
                  <a:pt x="209550" y="350520"/>
                </a:lnTo>
                <a:lnTo>
                  <a:pt x="209550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78100" y="3320414"/>
            <a:ext cx="209550" cy="350520"/>
          </a:xfrm>
          <a:custGeom>
            <a:avLst/>
            <a:gdLst/>
            <a:ahLst/>
            <a:cxnLst/>
            <a:rect l="l" t="t" r="r" b="b"/>
            <a:pathLst>
              <a:path w="209550" h="350520">
                <a:moveTo>
                  <a:pt x="0" y="350520"/>
                </a:moveTo>
                <a:lnTo>
                  <a:pt x="209550" y="350520"/>
                </a:lnTo>
                <a:lnTo>
                  <a:pt x="209550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333625" y="3670934"/>
            <a:ext cx="635" cy="803910"/>
          </a:xfrm>
          <a:custGeom>
            <a:avLst/>
            <a:gdLst/>
            <a:ahLst/>
            <a:cxnLst/>
            <a:rect l="l" t="t" r="r" b="b"/>
            <a:pathLst>
              <a:path w="635" h="803910">
                <a:moveTo>
                  <a:pt x="0" y="803910"/>
                </a:moveTo>
                <a:lnTo>
                  <a:pt x="635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349877" y="4515738"/>
            <a:ext cx="4508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1536546"/>
            <a:ext cx="5227320" cy="285623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baseline="1984" sz="2100" spc="427">
                <a:latin typeface="Cambria Math"/>
                <a:cs typeface="Cambria Math"/>
              </a:rPr>
              <a:t> </a:t>
            </a:r>
            <a:r>
              <a:rPr dirty="0" baseline="-13888" sz="1500" spc="615">
                <a:latin typeface="Cambria Math"/>
                <a:cs typeface="Cambria Math"/>
              </a:rPr>
              <a:t> </a:t>
            </a:r>
            <a:r>
              <a:rPr dirty="0" baseline="1984" sz="2100" spc="480">
                <a:latin typeface="Cambria Math"/>
                <a:cs typeface="Cambria Math"/>
              </a:rPr>
              <a:t> </a:t>
            </a:r>
            <a:r>
              <a:rPr dirty="0" baseline="-13888" sz="1500" spc="637">
                <a:latin typeface="Cambria Math"/>
                <a:cs typeface="Cambria Math"/>
              </a:rPr>
              <a:t> </a:t>
            </a:r>
            <a:r>
              <a:rPr dirty="0" baseline="1984" sz="2100" spc="480">
                <a:latin typeface="Cambria Math"/>
                <a:cs typeface="Cambria Math"/>
              </a:rPr>
              <a:t> </a:t>
            </a:r>
            <a:r>
              <a:rPr dirty="0" baseline="-13888" sz="1500" spc="532">
                <a:latin typeface="Cambria Math"/>
                <a:cs typeface="Cambria Math"/>
              </a:rPr>
              <a:t> </a:t>
            </a:r>
            <a:r>
              <a:rPr dirty="0" baseline="-13888" sz="1500">
                <a:latin typeface="Cambria Math"/>
                <a:cs typeface="Cambria Math"/>
              </a:rPr>
              <a:t> 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[</a:t>
            </a:r>
            <a:r>
              <a:rPr dirty="0" baseline="1984" sz="2100" spc="195">
                <a:latin typeface="Times New Roman"/>
                <a:cs typeface="Times New Roman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(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3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3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baseline="1984" sz="2100" spc="472">
                <a:latin typeface="Cambria Math"/>
                <a:cs typeface="Cambria Math"/>
              </a:rPr>
              <a:t>  </a:t>
            </a:r>
            <a:r>
              <a:rPr dirty="0" baseline="1984" sz="2100" spc="509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0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30555" sz="1500" spc="56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0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dirty="0" baseline="1984" sz="21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[</a:t>
            </a:r>
            <a:r>
              <a:rPr dirty="0" baseline="1984" sz="2100" spc="270">
                <a:latin typeface="Times New Roman"/>
                <a:cs typeface="Times New Roman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(</a:t>
            </a:r>
            <a:r>
              <a:rPr dirty="0" baseline="1984" sz="2100" spc="697">
                <a:latin typeface="Cambria Math"/>
                <a:cs typeface="Cambria Math"/>
              </a:rPr>
              <a:t>  </a:t>
            </a:r>
            <a:r>
              <a:rPr dirty="0" baseline="1984" sz="2100" spc="705">
                <a:latin typeface="Cambria Math"/>
                <a:cs typeface="Cambria Math"/>
              </a:rPr>
              <a:t>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-14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baseline="1984" sz="2100" spc="472">
                <a:latin typeface="Cambria Math"/>
                <a:cs typeface="Cambria Math"/>
              </a:rPr>
              <a:t>  </a:t>
            </a:r>
            <a:r>
              <a:rPr dirty="0" baseline="1984" sz="2100" spc="509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1984" sz="2100" spc="-37">
                <a:latin typeface="Cambria Math"/>
                <a:cs typeface="Cambria Math"/>
              </a:rPr>
              <a:t> </a:t>
            </a:r>
            <a:r>
              <a:rPr dirty="0" baseline="1984" sz="2100" spc="-142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r>
              <a:rPr dirty="0" baseline="30555" sz="1500" spc="66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074420">
              <a:lnSpc>
                <a:spcPct val="100000"/>
              </a:lnSpc>
              <a:spcBef>
                <a:spcPts val="1405"/>
              </a:spcBef>
            </a:pPr>
            <a:r>
              <a:rPr dirty="0" sz="1400" i="1">
                <a:latin typeface="Times New Roman"/>
                <a:cs typeface="Times New Roman"/>
              </a:rPr>
              <a:t>Real</a:t>
            </a:r>
            <a:endParaRPr sz="1400">
              <a:latin typeface="Times New Roman"/>
              <a:cs typeface="Times New Roman"/>
            </a:endParaRPr>
          </a:p>
          <a:p>
            <a:pPr marL="1545590">
              <a:lnSpc>
                <a:spcPct val="100000"/>
              </a:lnSpc>
              <a:spcBef>
                <a:spcPts val="113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25475">
              <a:lnSpc>
                <a:spcPct val="100000"/>
              </a:lnSpc>
              <a:spcBef>
                <a:spcPts val="27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350">
              <a:latin typeface="Times New Roman"/>
              <a:cs typeface="Times New Roman"/>
            </a:endParaRPr>
          </a:p>
          <a:p>
            <a:pPr algn="ctr" marR="98107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6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399539" y="4436744"/>
            <a:ext cx="3130550" cy="76200"/>
          </a:xfrm>
          <a:custGeom>
            <a:avLst/>
            <a:gdLst/>
            <a:ahLst/>
            <a:cxnLst/>
            <a:rect l="l" t="t" r="r" b="b"/>
            <a:pathLst>
              <a:path w="31305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130550" h="76200">
                <a:moveTo>
                  <a:pt x="3054350" y="0"/>
                </a:moveTo>
                <a:lnTo>
                  <a:pt x="3054350" y="76200"/>
                </a:lnTo>
                <a:lnTo>
                  <a:pt x="3117850" y="44450"/>
                </a:lnTo>
                <a:lnTo>
                  <a:pt x="3070606" y="44450"/>
                </a:lnTo>
                <a:lnTo>
                  <a:pt x="3073400" y="41655"/>
                </a:lnTo>
                <a:lnTo>
                  <a:pt x="3073400" y="34543"/>
                </a:lnTo>
                <a:lnTo>
                  <a:pt x="3070606" y="31750"/>
                </a:lnTo>
                <a:lnTo>
                  <a:pt x="3117850" y="31750"/>
                </a:lnTo>
                <a:lnTo>
                  <a:pt x="3054350" y="0"/>
                </a:lnTo>
                <a:close/>
              </a:path>
              <a:path w="3130550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130550" h="76200">
                <a:moveTo>
                  <a:pt x="305435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054350" y="44450"/>
                </a:lnTo>
                <a:lnTo>
                  <a:pt x="3054350" y="31750"/>
                </a:lnTo>
                <a:close/>
              </a:path>
              <a:path w="3130550" h="76200">
                <a:moveTo>
                  <a:pt x="3117850" y="31750"/>
                </a:moveTo>
                <a:lnTo>
                  <a:pt x="3070606" y="31750"/>
                </a:lnTo>
                <a:lnTo>
                  <a:pt x="3073400" y="34543"/>
                </a:lnTo>
                <a:lnTo>
                  <a:pt x="3073400" y="41655"/>
                </a:lnTo>
                <a:lnTo>
                  <a:pt x="3070606" y="44450"/>
                </a:lnTo>
                <a:lnTo>
                  <a:pt x="3117850" y="44450"/>
                </a:lnTo>
                <a:lnTo>
                  <a:pt x="3130550" y="38100"/>
                </a:lnTo>
                <a:lnTo>
                  <a:pt x="3117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4709286"/>
            <a:ext cx="3399154" cy="2045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0881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marL="748665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2 </a:t>
            </a:r>
            <a:r>
              <a:rPr dirty="0" baseline="1984" sz="2100">
                <a:latin typeface="Times New Roman"/>
                <a:cs typeface="Times New Roman"/>
              </a:rPr>
              <a:t>: </a:t>
            </a:r>
            <a:r>
              <a:rPr dirty="0" baseline="1984" sz="2100" spc="-7">
                <a:latin typeface="Times New Roman"/>
                <a:cs typeface="Times New Roman"/>
              </a:rPr>
              <a:t>find</a:t>
            </a:r>
            <a:r>
              <a:rPr dirty="0" baseline="29761" sz="2100" spc="44">
                <a:latin typeface="Times New Roman"/>
                <a:cs typeface="Times New Roman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baseline="1984" sz="2100" spc="877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baseline="1984" sz="2100" spc="11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284">
                <a:latin typeface="Cambria Math"/>
                <a:cs typeface="Cambria Math"/>
              </a:rPr>
              <a:t> 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>
                <a:latin typeface="Times New Roman"/>
                <a:cs typeface="Times New Roman"/>
              </a:rPr>
              <a:t>&amp; , then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 spc="179">
                <a:latin typeface="Cambria Math"/>
                <a:cs typeface="Cambria Math"/>
              </a:rPr>
              <a:t>√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baseline="1984" sz="2100">
                <a:latin typeface="Times New Roman"/>
                <a:cs typeface="Times New Roman"/>
              </a:rPr>
              <a:t>=</a:t>
            </a:r>
            <a:r>
              <a:rPr dirty="0" baseline="1984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 spc="697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95575" y="4229099"/>
            <a:ext cx="428625" cy="245745"/>
          </a:xfrm>
          <a:custGeom>
            <a:avLst/>
            <a:gdLst/>
            <a:ahLst/>
            <a:cxnLst/>
            <a:rect l="l" t="t" r="r" b="b"/>
            <a:pathLst>
              <a:path w="428625" h="245745">
                <a:moveTo>
                  <a:pt x="0" y="0"/>
                </a:moveTo>
                <a:lnTo>
                  <a:pt x="51760" y="7909"/>
                </a:lnTo>
                <a:lnTo>
                  <a:pt x="102880" y="17251"/>
                </a:lnTo>
                <a:lnTo>
                  <a:pt x="152567" y="29306"/>
                </a:lnTo>
                <a:lnTo>
                  <a:pt x="200030" y="45354"/>
                </a:lnTo>
                <a:lnTo>
                  <a:pt x="244475" y="66675"/>
                </a:lnTo>
                <a:lnTo>
                  <a:pt x="285511" y="94259"/>
                </a:lnTo>
                <a:lnTo>
                  <a:pt x="323743" y="127330"/>
                </a:lnTo>
                <a:lnTo>
                  <a:pt x="359872" y="164515"/>
                </a:lnTo>
                <a:lnTo>
                  <a:pt x="394599" y="204444"/>
                </a:lnTo>
                <a:lnTo>
                  <a:pt x="428625" y="245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908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31190">
              <a:lnSpc>
                <a:spcPct val="100000"/>
              </a:lnSpc>
              <a:spcBef>
                <a:spcPts val="159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3397" y="1449577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19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385061"/>
            <a:ext cx="614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13888" sz="1200" spc="450">
                <a:latin typeface="Cambria Math"/>
                <a:cs typeface="Cambria Math"/>
              </a:rPr>
              <a:t> </a:t>
            </a:r>
            <a:r>
              <a:rPr dirty="0" baseline="13888" sz="1200">
                <a:latin typeface="Cambria Math"/>
                <a:cs typeface="Cambria Math"/>
              </a:rPr>
              <a:t> </a:t>
            </a:r>
            <a:r>
              <a:rPr dirty="0" baseline="13888" sz="1200" spc="3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4454" y="1435353"/>
            <a:ext cx="14732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67154" y="1450339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29485" y="1346961"/>
            <a:ext cx="4216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sz="1000" spc="17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0697" y="1692909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33397" y="184276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19">
                <a:moveTo>
                  <a:pt x="0" y="7619"/>
                </a:moveTo>
                <a:lnTo>
                  <a:pt x="60959" y="7619"/>
                </a:lnTo>
                <a:lnTo>
                  <a:pt x="6095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68322" y="191896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055622" y="1724913"/>
            <a:ext cx="1120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6075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16630" y="191896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1779777"/>
            <a:ext cx="2259330" cy="917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-38888" sz="1500" spc="525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 spc="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05685" y="2799333"/>
            <a:ext cx="990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3157" y="2774949"/>
            <a:ext cx="7162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61386" y="291363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43910" y="2849625"/>
            <a:ext cx="88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7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2909061"/>
            <a:ext cx="1049655" cy="46037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-104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50000" sz="1500" spc="397">
                <a:latin typeface="Cambria Math"/>
                <a:cs typeface="Cambria Math"/>
              </a:rPr>
              <a:t> </a:t>
            </a:r>
            <a:r>
              <a:rPr dirty="0" baseline="50000" sz="1500" spc="112">
                <a:latin typeface="Cambria Math"/>
                <a:cs typeface="Cambria Math"/>
              </a:rPr>
              <a:t>(</a:t>
            </a:r>
            <a:endParaRPr baseline="50000" sz="1500">
              <a:latin typeface="Cambria Math"/>
              <a:cs typeface="Cambria Math"/>
            </a:endParaRPr>
          </a:p>
          <a:p>
            <a:pPr algn="ctr" marR="80645">
              <a:lnSpc>
                <a:spcPct val="100000"/>
              </a:lnSpc>
              <a:spcBef>
                <a:spcPts val="86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79117" y="337134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3306825"/>
            <a:ext cx="658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3888" sz="1200" spc="450">
                <a:latin typeface="Cambria Math"/>
                <a:cs typeface="Cambria Math"/>
              </a:rPr>
              <a:t> </a:t>
            </a:r>
            <a:r>
              <a:rPr dirty="0" baseline="13888" sz="1200">
                <a:latin typeface="Cambria Math"/>
                <a:cs typeface="Cambria Math"/>
              </a:rPr>
              <a:t> </a:t>
            </a:r>
            <a:r>
              <a:rPr dirty="0" baseline="13888" sz="1200" spc="7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98650" y="3357117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11350" y="3368293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775205" y="3268725"/>
            <a:ext cx="358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0697" y="3615054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33397" y="3764914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68322" y="383501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057145" y="3647059"/>
            <a:ext cx="9709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87730" algn="l"/>
              </a:tabLst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	</a:t>
            </a:r>
            <a:r>
              <a:rPr dirty="0" sz="1000" spc="3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43479" y="383501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3701922"/>
            <a:ext cx="2112010" cy="917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 spc="7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10257" y="4721478"/>
            <a:ext cx="990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4831206"/>
            <a:ext cx="105283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-127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50000" sz="1500" spc="397">
                <a:latin typeface="Cambria Math"/>
                <a:cs typeface="Cambria Math"/>
              </a:rPr>
              <a:t> </a:t>
            </a:r>
            <a:r>
              <a:rPr dirty="0" baseline="50000" sz="1500" spc="112">
                <a:latin typeface="Cambria Math"/>
                <a:cs typeface="Cambria Math"/>
              </a:rPr>
              <a:t>(</a:t>
            </a:r>
            <a:endParaRPr baseline="50000" sz="15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56205" y="4697095"/>
            <a:ext cx="7162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9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64435" y="483577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48482" y="4771770"/>
            <a:ext cx="88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7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66417" y="5143626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579117" y="5293486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5228970"/>
            <a:ext cx="658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3888" sz="1200" spc="450">
                <a:latin typeface="Cambria Math"/>
                <a:cs typeface="Cambria Math"/>
              </a:rPr>
              <a:t> </a:t>
            </a:r>
            <a:r>
              <a:rPr dirty="0" baseline="13888" sz="1200">
                <a:latin typeface="Cambria Math"/>
                <a:cs typeface="Cambria Math"/>
              </a:rPr>
              <a:t> </a:t>
            </a:r>
            <a:r>
              <a:rPr dirty="0" baseline="13888" sz="1200" spc="7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98650" y="5279262"/>
            <a:ext cx="14732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11350" y="5294248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775205" y="5190870"/>
            <a:ext cx="4197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sz="1000" spc="17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20697" y="5536818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533397" y="5686678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068322" y="576287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055622" y="5568822"/>
            <a:ext cx="1120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6075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16630" y="576287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129080" y="5623686"/>
            <a:ext cx="2259330" cy="918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-38888" sz="1500" spc="525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 spc="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10257" y="6643496"/>
            <a:ext cx="990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29080" y="6753225"/>
            <a:ext cx="105283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>
                <a:latin typeface="Cambria Math"/>
                <a:cs typeface="Cambria Math"/>
              </a:rPr>
              <a:t> </a:t>
            </a:r>
            <a:r>
              <a:rPr dirty="0" baseline="11111" sz="1500" spc="-127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50000" sz="1500" spc="397">
                <a:latin typeface="Cambria Math"/>
                <a:cs typeface="Cambria Math"/>
              </a:rPr>
              <a:t> </a:t>
            </a:r>
            <a:r>
              <a:rPr dirty="0" baseline="50000" sz="1500" spc="112">
                <a:latin typeface="Cambria Math"/>
                <a:cs typeface="Cambria Math"/>
              </a:rPr>
              <a:t>(</a:t>
            </a:r>
            <a:endParaRPr baseline="50000" sz="15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56205" y="6619113"/>
            <a:ext cx="7162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9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464435" y="675779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48482" y="6693788"/>
            <a:ext cx="88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7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66417" y="7065644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579117" y="7215504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129080" y="7150989"/>
            <a:ext cx="658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3888" sz="1200" spc="450">
                <a:latin typeface="Cambria Math"/>
                <a:cs typeface="Cambria Math"/>
              </a:rPr>
              <a:t> </a:t>
            </a:r>
            <a:r>
              <a:rPr dirty="0" baseline="13888" sz="1200">
                <a:latin typeface="Cambria Math"/>
                <a:cs typeface="Cambria Math"/>
              </a:rPr>
              <a:t> </a:t>
            </a:r>
            <a:r>
              <a:rPr dirty="0" baseline="13888" sz="1200" spc="7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27605" y="7201280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911350" y="7216266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775205" y="7112888"/>
            <a:ext cx="4197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sz="1000" spc="17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20697" y="7460360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533397" y="761021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068322" y="768642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055622" y="7492365"/>
            <a:ext cx="1120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6075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016630" y="768642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129080" y="7547228"/>
            <a:ext cx="2259330" cy="603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48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>
                <a:latin typeface="Cambria Math"/>
                <a:cs typeface="Cambria Math"/>
              </a:rPr>
              <a:t> </a:t>
            </a:r>
            <a:r>
              <a:rPr dirty="0" baseline="-38888" sz="1500" spc="112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2098675" cy="996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113664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96595" indent="-228600">
              <a:lnSpc>
                <a:spcPct val="100000"/>
              </a:lnSpc>
              <a:spcBef>
                <a:spcPts val="1570"/>
              </a:spcBef>
              <a:buFont typeface="Wingdings"/>
              <a:buChar char=""/>
              <a:tabLst>
                <a:tab pos="69723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</a:t>
            </a:r>
            <a:r>
              <a:rPr dirty="0" u="heavy" sz="1400" spc="-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Variable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5126" y="6355969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 h="0">
                <a:moveTo>
                  <a:pt x="0" y="0"/>
                </a:moveTo>
                <a:lnTo>
                  <a:pt x="7059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503018"/>
            <a:ext cx="5304790" cy="75888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715" indent="220345">
              <a:lnSpc>
                <a:spcPct val="146100"/>
              </a:lnSpc>
              <a:spcBef>
                <a:spcPts val="90"/>
              </a:spcBef>
            </a:pPr>
            <a:r>
              <a:rPr dirty="0" sz="1400">
                <a:latin typeface="Times New Roman"/>
                <a:cs typeface="Times New Roman"/>
              </a:rPr>
              <a:t>If to </a:t>
            </a:r>
            <a:r>
              <a:rPr dirty="0" sz="1400" spc="-5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complex numbers which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variable </a:t>
            </a:r>
            <a:r>
              <a:rPr dirty="0" sz="1400">
                <a:latin typeface="Times New Roman"/>
                <a:cs typeface="Times New Roman"/>
              </a:rPr>
              <a:t>z </a:t>
            </a:r>
            <a:r>
              <a:rPr dirty="0" sz="1400" spc="-5">
                <a:latin typeface="Times New Roman"/>
                <a:cs typeface="Times New Roman"/>
              </a:rPr>
              <a:t>may assume  there corresponds one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more values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variable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w 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complex variable 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written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080">
              <a:lnSpc>
                <a:spcPct val="145400"/>
              </a:lnSpc>
              <a:spcBef>
                <a:spcPts val="2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is single-valued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for each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there corresponds only  one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w; otherwise,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10">
                <a:latin typeface="Times New Roman"/>
                <a:cs typeface="Times New Roman"/>
              </a:rPr>
              <a:t>multiple </a:t>
            </a:r>
            <a:r>
              <a:rPr dirty="0" sz="1400" spc="-5">
                <a:latin typeface="Times New Roman"/>
                <a:cs typeface="Times New Roman"/>
              </a:rPr>
              <a:t>valued </a:t>
            </a:r>
            <a:r>
              <a:rPr dirty="0" sz="1400">
                <a:latin typeface="Times New Roman"/>
                <a:cs typeface="Times New Roman"/>
              </a:rPr>
              <a:t>or many-valued.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general,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write )], where </a:t>
            </a:r>
            <a:r>
              <a:rPr dirty="0" sz="1400">
                <a:latin typeface="Times New Roman"/>
                <a:cs typeface="Times New Roman"/>
              </a:rPr>
              <a:t>( )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are </a:t>
            </a:r>
            <a:r>
              <a:rPr dirty="0" sz="1400" spc="-5">
                <a:latin typeface="Times New Roman"/>
                <a:cs typeface="Times New Roman"/>
              </a:rPr>
              <a:t>real functions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2274570" algn="l"/>
              </a:tabLst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baseline="19841" sz="21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715">
              <a:lnSpc>
                <a:spcPct val="147900"/>
              </a:lnSpc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are called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real and imaginary </a:t>
            </a:r>
            <a:r>
              <a:rPr dirty="0" sz="1400">
                <a:latin typeface="Times New Roman"/>
                <a:cs typeface="Times New Roman"/>
              </a:rPr>
              <a:t>parts of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respectively.  </a:t>
            </a: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term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>
                <a:latin typeface="Times New Roman"/>
                <a:cs typeface="Times New Roman"/>
              </a:rPr>
              <a:t> )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√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850"/>
              </a:spcBef>
            </a:pP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383540">
              <a:lnSpc>
                <a:spcPct val="145000"/>
              </a:lnSpc>
              <a:spcBef>
                <a:spcPts val="3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write </a:t>
            </a:r>
            <a:r>
              <a:rPr dirty="0" sz="1400" spc="-5">
                <a:latin typeface="Times New Roman"/>
                <a:cs typeface="Times New Roman"/>
              </a:rPr>
              <a:t>the function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 the form w= m(x,y)+JU(x,y)  Sol: setting </a:t>
            </a:r>
            <a:r>
              <a:rPr dirty="0" sz="1400">
                <a:latin typeface="Times New Roman"/>
                <a:cs typeface="Times New Roman"/>
              </a:rPr>
              <a:t>z=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x+Jy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815"/>
              </a:spcBef>
            </a:pP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3320415">
              <a:lnSpc>
                <a:spcPts val="2480"/>
              </a:lnSpc>
              <a:spcBef>
                <a:spcPts val="185"/>
              </a:spcBef>
            </a:pPr>
            <a:r>
              <a:rPr dirty="0" sz="1400" spc="-5">
                <a:latin typeface="Times New Roman"/>
                <a:cs typeface="Times New Roman"/>
              </a:rPr>
              <a:t>W=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+J2xy+2x+2Jy  W=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+2x)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+J(2xy+2y)</a:t>
            </a:r>
            <a:endParaRPr sz="1400">
              <a:latin typeface="Times New Roman"/>
              <a:cs typeface="Times New Roman"/>
            </a:endParaRPr>
          </a:p>
          <a:p>
            <a:pPr marL="12700" marR="3244850">
              <a:lnSpc>
                <a:spcPts val="2480"/>
              </a:lnSpc>
              <a:spcBef>
                <a:spcPts val="10"/>
              </a:spcBef>
              <a:tabLst>
                <a:tab pos="1149350" algn="l"/>
              </a:tabLst>
            </a:pPr>
            <a:r>
              <a:rPr dirty="0" sz="1400" spc="-5">
                <a:latin typeface="Times New Roman"/>
                <a:cs typeface="Times New Roman"/>
              </a:rPr>
              <a:t>W=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+2x) </a:t>
            </a:r>
            <a:r>
              <a:rPr dirty="0" sz="1400" spc="-10">
                <a:latin typeface="Times New Roman"/>
                <a:cs typeface="Times New Roman"/>
              </a:rPr>
              <a:t>+2J(xy+y)  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 spc="-15">
                <a:latin typeface="Times New Roman"/>
                <a:cs typeface="Times New Roman"/>
              </a:rPr>
              <a:t>=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+2</a:t>
            </a:r>
            <a:r>
              <a:rPr dirty="0" sz="1400" spc="-5">
                <a:latin typeface="Times New Roman"/>
                <a:cs typeface="Times New Roman"/>
              </a:rPr>
              <a:t>X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&amp;v=2(</a:t>
            </a: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3670935" cy="2255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168592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Complex  Variable</a:t>
            </a:r>
            <a:endParaRPr sz="1400">
              <a:latin typeface="Lucida Calligraphy"/>
              <a:cs typeface="Lucida Calligraphy"/>
            </a:endParaRPr>
          </a:p>
          <a:p>
            <a:pPr marL="239395" marR="5080">
              <a:lnSpc>
                <a:spcPct val="147100"/>
              </a:lnSpc>
              <a:spcBef>
                <a:spcPts val="805"/>
              </a:spcBef>
              <a:tabLst>
                <a:tab pos="1068705" algn="l"/>
              </a:tabLst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graph the function </a:t>
            </a:r>
            <a:r>
              <a:rPr dirty="0" sz="1400" spc="-15">
                <a:latin typeface="Times New Roman"/>
                <a:cs typeface="Times New Roman"/>
              </a:rPr>
              <a:t>[</a:t>
            </a:r>
            <a:r>
              <a:rPr dirty="0" baseline="19841" sz="2100" spc="-2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 in ) </a:t>
            </a:r>
            <a:r>
              <a:rPr dirty="0" sz="1400" spc="-5">
                <a:latin typeface="Times New Roman"/>
                <a:cs typeface="Times New Roman"/>
              </a:rPr>
              <a:t>plane?  Sol: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	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39395">
              <a:lnSpc>
                <a:spcPct val="100000"/>
              </a:lnSpc>
              <a:spcBef>
                <a:spcPts val="81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39395">
              <a:lnSpc>
                <a:spcPct val="100000"/>
              </a:lnSpc>
              <a:spcBef>
                <a:spcPts val="795"/>
              </a:spcBef>
            </a:pP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39395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baseline="19841" sz="2100" spc="23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8808465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12646" y="8808465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8532114"/>
            <a:ext cx="1215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15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7368" y="8786621"/>
            <a:ext cx="1195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7995" algn="l"/>
                <a:tab pos="982980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30805" y="8808465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5" h="0">
                <a:moveTo>
                  <a:pt x="0" y="0"/>
                </a:moveTo>
                <a:lnTo>
                  <a:pt x="204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548254" y="8667750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41780" y="9317481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12646" y="931748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9041129"/>
            <a:ext cx="1215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15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45844" y="9295586"/>
            <a:ext cx="12014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7995" algn="l"/>
                <a:tab pos="984885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30805" y="9317481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60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10154" y="9176765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58950" y="392341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11119" y="392341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51914" y="426631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204082" y="426631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097268" y="7364593"/>
            <a:ext cx="93980" cy="209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14"/>
              </a:lnSpc>
            </a:pPr>
            <a:r>
              <a:rPr dirty="0" sz="1400" spc="4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1421638" y="2944358"/>
          <a:ext cx="4565015" cy="2145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380"/>
                <a:gridCol w="1137284"/>
                <a:gridCol w="1064894"/>
                <a:gridCol w="1100454"/>
              </a:tblGrid>
              <a:tr h="260730">
                <a:tc>
                  <a:txBody>
                    <a:bodyPr/>
                    <a:lstStyle/>
                    <a:p>
                      <a:pPr algn="r" marR="208915">
                        <a:lnSpc>
                          <a:spcPts val="1614"/>
                        </a:lnSpc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ts val="1614"/>
                        </a:lnSpc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312610"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2971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3733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610"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2952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3727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42900">
                <a:tc>
                  <a:txBody>
                    <a:bodyPr/>
                    <a:lstStyle/>
                    <a:p>
                      <a:pPr marL="21971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73660"/>
                </a:tc>
                <a:tc>
                  <a:txBody>
                    <a:bodyPr/>
                    <a:lstStyle/>
                    <a:p>
                      <a:pPr algn="ctr" marR="29400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73660"/>
                </a:tc>
                <a:tc>
                  <a:txBody>
                    <a:bodyPr/>
                    <a:lstStyle/>
                    <a:p>
                      <a:pPr algn="r" marR="3727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4289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73660"/>
                </a:tc>
                <a:tc>
                  <a:txBody>
                    <a:bodyPr/>
                    <a:lstStyle/>
                    <a:p>
                      <a:pPr algn="ctr" marR="29400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73660"/>
                </a:tc>
                <a:tc>
                  <a:txBody>
                    <a:bodyPr/>
                    <a:lstStyle/>
                    <a:p>
                      <a:pPr algn="r" marR="3727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/>
                </a:tc>
              </a:tr>
              <a:tr h="312419"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2952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30734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260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1209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ctr" marR="295275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372745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1739"/>
                        </a:spcBef>
                        <a:tabLst>
                          <a:tab pos="557530" algn="l"/>
                        </a:tabLst>
                      </a:pPr>
                      <a:r>
                        <a:rPr dirty="0" baseline="-33730" sz="21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3730" sz="210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220979"/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6795007" y="6504813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21733" y="6495668"/>
            <a:ext cx="2571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06450" y="6644004"/>
            <a:ext cx="2712085" cy="76200"/>
          </a:xfrm>
          <a:custGeom>
            <a:avLst/>
            <a:gdLst/>
            <a:ahLst/>
            <a:cxnLst/>
            <a:rect l="l" t="t" r="r" b="b"/>
            <a:pathLst>
              <a:path w="2712085" h="76200">
                <a:moveTo>
                  <a:pt x="2635885" y="0"/>
                </a:moveTo>
                <a:lnTo>
                  <a:pt x="2635885" y="76200"/>
                </a:lnTo>
                <a:lnTo>
                  <a:pt x="2699385" y="44450"/>
                </a:lnTo>
                <a:lnTo>
                  <a:pt x="2652141" y="44450"/>
                </a:lnTo>
                <a:lnTo>
                  <a:pt x="2654935" y="41655"/>
                </a:lnTo>
                <a:lnTo>
                  <a:pt x="2654935" y="34543"/>
                </a:lnTo>
                <a:lnTo>
                  <a:pt x="2652141" y="31750"/>
                </a:lnTo>
                <a:lnTo>
                  <a:pt x="2699385" y="31750"/>
                </a:lnTo>
                <a:lnTo>
                  <a:pt x="2635885" y="0"/>
                </a:lnTo>
                <a:close/>
              </a:path>
              <a:path w="2712085" h="76200">
                <a:moveTo>
                  <a:pt x="2635885" y="31750"/>
                </a:moveTo>
                <a:lnTo>
                  <a:pt x="284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50"/>
                </a:lnTo>
                <a:lnTo>
                  <a:pt x="2635885" y="44450"/>
                </a:lnTo>
                <a:lnTo>
                  <a:pt x="2635885" y="31750"/>
                </a:lnTo>
                <a:close/>
              </a:path>
              <a:path w="2712085" h="76200">
                <a:moveTo>
                  <a:pt x="2699385" y="31750"/>
                </a:moveTo>
                <a:lnTo>
                  <a:pt x="2652141" y="31750"/>
                </a:lnTo>
                <a:lnTo>
                  <a:pt x="2654935" y="34543"/>
                </a:lnTo>
                <a:lnTo>
                  <a:pt x="2654935" y="41655"/>
                </a:lnTo>
                <a:lnTo>
                  <a:pt x="2652141" y="44450"/>
                </a:lnTo>
                <a:lnTo>
                  <a:pt x="2699385" y="44450"/>
                </a:lnTo>
                <a:lnTo>
                  <a:pt x="2712085" y="38100"/>
                </a:lnTo>
                <a:lnTo>
                  <a:pt x="269938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77792" y="6495668"/>
            <a:ext cx="128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84350" y="5550890"/>
            <a:ext cx="1224280" cy="684530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78485">
              <a:lnSpc>
                <a:spcPct val="100000"/>
              </a:lnSpc>
              <a:spcBef>
                <a:spcPts val="91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280">
                <a:latin typeface="Calibri"/>
                <a:cs typeface="Calibri"/>
              </a:rPr>
              <a:t> </a:t>
            </a:r>
            <a:r>
              <a:rPr dirty="0" sz="1400">
                <a:latin typeface="Arial"/>
                <a:cs typeface="Arial"/>
              </a:rPr>
              <a:t>→ </a:t>
            </a:r>
            <a:r>
              <a:rPr dirty="0" sz="1400" spc="-145">
                <a:latin typeface="Arial"/>
                <a:cs typeface="Arial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30290" y="6495668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96559" y="5263514"/>
            <a:ext cx="76200" cy="1425575"/>
          </a:xfrm>
          <a:custGeom>
            <a:avLst/>
            <a:gdLst/>
            <a:ahLst/>
            <a:cxnLst/>
            <a:rect l="l" t="t" r="r" b="b"/>
            <a:pathLst>
              <a:path w="76200" h="1425575">
                <a:moveTo>
                  <a:pt x="41528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114" y="1419225"/>
                </a:lnTo>
                <a:lnTo>
                  <a:pt x="31114" y="1422781"/>
                </a:lnTo>
                <a:lnTo>
                  <a:pt x="33909" y="1425575"/>
                </a:lnTo>
                <a:lnTo>
                  <a:pt x="41020" y="1425575"/>
                </a:lnTo>
                <a:lnTo>
                  <a:pt x="43814" y="1422781"/>
                </a:lnTo>
                <a:lnTo>
                  <a:pt x="44450" y="59944"/>
                </a:lnTo>
                <a:lnTo>
                  <a:pt x="41528" y="57150"/>
                </a:lnTo>
                <a:close/>
              </a:path>
              <a:path w="76200" h="1425575">
                <a:moveTo>
                  <a:pt x="38100" y="0"/>
                </a:moveTo>
                <a:lnTo>
                  <a:pt x="0" y="76200"/>
                </a:lnTo>
                <a:lnTo>
                  <a:pt x="31744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25575">
                <a:moveTo>
                  <a:pt x="66675" y="57150"/>
                </a:moveTo>
                <a:lnTo>
                  <a:pt x="41528" y="57150"/>
                </a:lnTo>
                <a:lnTo>
                  <a:pt x="44450" y="59944"/>
                </a:lnTo>
                <a:lnTo>
                  <a:pt x="44442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998720" y="6143624"/>
            <a:ext cx="1078230" cy="1038225"/>
          </a:xfrm>
          <a:custGeom>
            <a:avLst/>
            <a:gdLst/>
            <a:ahLst/>
            <a:cxnLst/>
            <a:rect l="l" t="t" r="r" b="b"/>
            <a:pathLst>
              <a:path w="1078229" h="1038225">
                <a:moveTo>
                  <a:pt x="539114" y="0"/>
                </a:moveTo>
                <a:lnTo>
                  <a:pt x="490034" y="2121"/>
                </a:lnTo>
                <a:lnTo>
                  <a:pt x="442189" y="8363"/>
                </a:lnTo>
                <a:lnTo>
                  <a:pt x="395772" y="18543"/>
                </a:lnTo>
                <a:lnTo>
                  <a:pt x="350972" y="32477"/>
                </a:lnTo>
                <a:lnTo>
                  <a:pt x="307978" y="49982"/>
                </a:lnTo>
                <a:lnTo>
                  <a:pt x="266982" y="70875"/>
                </a:lnTo>
                <a:lnTo>
                  <a:pt x="228173" y="94973"/>
                </a:lnTo>
                <a:lnTo>
                  <a:pt x="191741" y="122092"/>
                </a:lnTo>
                <a:lnTo>
                  <a:pt x="157876" y="152050"/>
                </a:lnTo>
                <a:lnTo>
                  <a:pt x="126770" y="184663"/>
                </a:lnTo>
                <a:lnTo>
                  <a:pt x="98610" y="219749"/>
                </a:lnTo>
                <a:lnTo>
                  <a:pt x="73589" y="257123"/>
                </a:lnTo>
                <a:lnTo>
                  <a:pt x="51895" y="296603"/>
                </a:lnTo>
                <a:lnTo>
                  <a:pt x="33720" y="338005"/>
                </a:lnTo>
                <a:lnTo>
                  <a:pt x="19252" y="381146"/>
                </a:lnTo>
                <a:lnTo>
                  <a:pt x="8683" y="425844"/>
                </a:lnTo>
                <a:lnTo>
                  <a:pt x="2202" y="471915"/>
                </a:lnTo>
                <a:lnTo>
                  <a:pt x="0" y="519175"/>
                </a:lnTo>
                <a:lnTo>
                  <a:pt x="2202" y="566416"/>
                </a:lnTo>
                <a:lnTo>
                  <a:pt x="8683" y="612469"/>
                </a:lnTo>
                <a:lnTo>
                  <a:pt x="19252" y="657151"/>
                </a:lnTo>
                <a:lnTo>
                  <a:pt x="33720" y="700279"/>
                </a:lnTo>
                <a:lnTo>
                  <a:pt x="51895" y="741669"/>
                </a:lnTo>
                <a:lnTo>
                  <a:pt x="73589" y="781139"/>
                </a:lnTo>
                <a:lnTo>
                  <a:pt x="98610" y="818504"/>
                </a:lnTo>
                <a:lnTo>
                  <a:pt x="126770" y="853582"/>
                </a:lnTo>
                <a:lnTo>
                  <a:pt x="157876" y="886190"/>
                </a:lnTo>
                <a:lnTo>
                  <a:pt x="191741" y="916143"/>
                </a:lnTo>
                <a:lnTo>
                  <a:pt x="228173" y="943259"/>
                </a:lnTo>
                <a:lnTo>
                  <a:pt x="266982" y="967354"/>
                </a:lnTo>
                <a:lnTo>
                  <a:pt x="307978" y="988245"/>
                </a:lnTo>
                <a:lnTo>
                  <a:pt x="350972" y="1005749"/>
                </a:lnTo>
                <a:lnTo>
                  <a:pt x="395772" y="1019682"/>
                </a:lnTo>
                <a:lnTo>
                  <a:pt x="442189" y="1029861"/>
                </a:lnTo>
                <a:lnTo>
                  <a:pt x="490034" y="1036103"/>
                </a:lnTo>
                <a:lnTo>
                  <a:pt x="539114" y="1038225"/>
                </a:lnTo>
                <a:lnTo>
                  <a:pt x="588195" y="1036103"/>
                </a:lnTo>
                <a:lnTo>
                  <a:pt x="636040" y="1029861"/>
                </a:lnTo>
                <a:lnTo>
                  <a:pt x="682457" y="1019682"/>
                </a:lnTo>
                <a:lnTo>
                  <a:pt x="727257" y="1005749"/>
                </a:lnTo>
                <a:lnTo>
                  <a:pt x="770251" y="988245"/>
                </a:lnTo>
                <a:lnTo>
                  <a:pt x="811247" y="967354"/>
                </a:lnTo>
                <a:lnTo>
                  <a:pt x="850056" y="943259"/>
                </a:lnTo>
                <a:lnTo>
                  <a:pt x="886488" y="916143"/>
                </a:lnTo>
                <a:lnTo>
                  <a:pt x="920353" y="886190"/>
                </a:lnTo>
                <a:lnTo>
                  <a:pt x="951459" y="853582"/>
                </a:lnTo>
                <a:lnTo>
                  <a:pt x="979619" y="818504"/>
                </a:lnTo>
                <a:lnTo>
                  <a:pt x="1004640" y="781139"/>
                </a:lnTo>
                <a:lnTo>
                  <a:pt x="1026334" y="741669"/>
                </a:lnTo>
                <a:lnTo>
                  <a:pt x="1044509" y="700279"/>
                </a:lnTo>
                <a:lnTo>
                  <a:pt x="1058977" y="657151"/>
                </a:lnTo>
                <a:lnTo>
                  <a:pt x="1069546" y="612469"/>
                </a:lnTo>
                <a:lnTo>
                  <a:pt x="1076027" y="566416"/>
                </a:lnTo>
                <a:lnTo>
                  <a:pt x="1078229" y="519175"/>
                </a:lnTo>
                <a:lnTo>
                  <a:pt x="1076027" y="471915"/>
                </a:lnTo>
                <a:lnTo>
                  <a:pt x="1069546" y="425844"/>
                </a:lnTo>
                <a:lnTo>
                  <a:pt x="1058977" y="381146"/>
                </a:lnTo>
                <a:lnTo>
                  <a:pt x="1044509" y="338005"/>
                </a:lnTo>
                <a:lnTo>
                  <a:pt x="1026334" y="296603"/>
                </a:lnTo>
                <a:lnTo>
                  <a:pt x="1004640" y="257123"/>
                </a:lnTo>
                <a:lnTo>
                  <a:pt x="979619" y="219749"/>
                </a:lnTo>
                <a:lnTo>
                  <a:pt x="951459" y="184663"/>
                </a:lnTo>
                <a:lnTo>
                  <a:pt x="920353" y="152050"/>
                </a:lnTo>
                <a:lnTo>
                  <a:pt x="886488" y="122092"/>
                </a:lnTo>
                <a:lnTo>
                  <a:pt x="850056" y="94973"/>
                </a:lnTo>
                <a:lnTo>
                  <a:pt x="811247" y="70875"/>
                </a:lnTo>
                <a:lnTo>
                  <a:pt x="770251" y="49982"/>
                </a:lnTo>
                <a:lnTo>
                  <a:pt x="727257" y="32477"/>
                </a:lnTo>
                <a:lnTo>
                  <a:pt x="682457" y="18543"/>
                </a:lnTo>
                <a:lnTo>
                  <a:pt x="636040" y="8363"/>
                </a:lnTo>
                <a:lnTo>
                  <a:pt x="588195" y="2121"/>
                </a:lnTo>
                <a:lnTo>
                  <a:pt x="53911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401820" y="6644640"/>
            <a:ext cx="2273300" cy="76200"/>
          </a:xfrm>
          <a:custGeom>
            <a:avLst/>
            <a:gdLst/>
            <a:ahLst/>
            <a:cxnLst/>
            <a:rect l="l" t="t" r="r" b="b"/>
            <a:pathLst>
              <a:path w="2273300" h="76200">
                <a:moveTo>
                  <a:pt x="2197100" y="44445"/>
                </a:moveTo>
                <a:lnTo>
                  <a:pt x="2197100" y="76200"/>
                </a:lnTo>
                <a:lnTo>
                  <a:pt x="2260600" y="44450"/>
                </a:lnTo>
                <a:lnTo>
                  <a:pt x="2197100" y="44445"/>
                </a:lnTo>
                <a:close/>
              </a:path>
              <a:path w="2273300" h="76200">
                <a:moveTo>
                  <a:pt x="2197100" y="31746"/>
                </a:moveTo>
                <a:lnTo>
                  <a:pt x="2197100" y="44445"/>
                </a:lnTo>
                <a:lnTo>
                  <a:pt x="2213360" y="44445"/>
                </a:lnTo>
                <a:lnTo>
                  <a:pt x="2216150" y="41529"/>
                </a:lnTo>
                <a:lnTo>
                  <a:pt x="2216150" y="34544"/>
                </a:lnTo>
                <a:lnTo>
                  <a:pt x="2213355" y="31750"/>
                </a:lnTo>
                <a:lnTo>
                  <a:pt x="2197100" y="31746"/>
                </a:lnTo>
                <a:close/>
              </a:path>
              <a:path w="2273300" h="76200">
                <a:moveTo>
                  <a:pt x="2197100" y="0"/>
                </a:moveTo>
                <a:lnTo>
                  <a:pt x="2197100" y="31746"/>
                </a:lnTo>
                <a:lnTo>
                  <a:pt x="2209800" y="31750"/>
                </a:lnTo>
                <a:lnTo>
                  <a:pt x="2213355" y="31750"/>
                </a:lnTo>
                <a:lnTo>
                  <a:pt x="2216150" y="34544"/>
                </a:lnTo>
                <a:lnTo>
                  <a:pt x="2216150" y="41529"/>
                </a:lnTo>
                <a:lnTo>
                  <a:pt x="2213355" y="44450"/>
                </a:lnTo>
                <a:lnTo>
                  <a:pt x="2260609" y="44445"/>
                </a:lnTo>
                <a:lnTo>
                  <a:pt x="2273300" y="38100"/>
                </a:lnTo>
                <a:lnTo>
                  <a:pt x="2197100" y="0"/>
                </a:lnTo>
                <a:close/>
              </a:path>
              <a:path w="2273300" h="76200">
                <a:moveTo>
                  <a:pt x="6350" y="31115"/>
                </a:moveTo>
                <a:lnTo>
                  <a:pt x="2793" y="31115"/>
                </a:lnTo>
                <a:lnTo>
                  <a:pt x="0" y="33909"/>
                </a:lnTo>
                <a:lnTo>
                  <a:pt x="0" y="41021"/>
                </a:lnTo>
                <a:lnTo>
                  <a:pt x="2793" y="43815"/>
                </a:lnTo>
                <a:lnTo>
                  <a:pt x="2197100" y="44445"/>
                </a:lnTo>
                <a:lnTo>
                  <a:pt x="2197100" y="31746"/>
                </a:lnTo>
                <a:lnTo>
                  <a:pt x="6350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989195" y="6714490"/>
            <a:ext cx="1183005" cy="524510"/>
          </a:xfrm>
          <a:custGeom>
            <a:avLst/>
            <a:gdLst/>
            <a:ahLst/>
            <a:cxnLst/>
            <a:rect l="l" t="t" r="r" b="b"/>
            <a:pathLst>
              <a:path w="1183004" h="524509">
                <a:moveTo>
                  <a:pt x="0" y="524510"/>
                </a:moveTo>
                <a:lnTo>
                  <a:pt x="1183004" y="524510"/>
                </a:lnTo>
                <a:lnTo>
                  <a:pt x="1183004" y="0"/>
                </a:lnTo>
                <a:lnTo>
                  <a:pt x="0" y="0"/>
                </a:lnTo>
                <a:lnTo>
                  <a:pt x="0" y="5245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89195" y="6714490"/>
            <a:ext cx="1183005" cy="524510"/>
          </a:xfrm>
          <a:custGeom>
            <a:avLst/>
            <a:gdLst/>
            <a:ahLst/>
            <a:cxnLst/>
            <a:rect l="l" t="t" r="r" b="b"/>
            <a:pathLst>
              <a:path w="1183004" h="524509">
                <a:moveTo>
                  <a:pt x="0" y="524510"/>
                </a:moveTo>
                <a:lnTo>
                  <a:pt x="1183004" y="524510"/>
                </a:lnTo>
                <a:lnTo>
                  <a:pt x="1183004" y="0"/>
                </a:lnTo>
                <a:lnTo>
                  <a:pt x="0" y="0"/>
                </a:lnTo>
                <a:lnTo>
                  <a:pt x="0" y="5245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282946" y="6742556"/>
            <a:ext cx="5962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7688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750695" y="6279514"/>
            <a:ext cx="790575" cy="791845"/>
          </a:xfrm>
          <a:custGeom>
            <a:avLst/>
            <a:gdLst/>
            <a:ahLst/>
            <a:cxnLst/>
            <a:rect l="l" t="t" r="r" b="b"/>
            <a:pathLst>
              <a:path w="790575" h="791845">
                <a:moveTo>
                  <a:pt x="395224" y="0"/>
                </a:moveTo>
                <a:lnTo>
                  <a:pt x="349125" y="2664"/>
                </a:lnTo>
                <a:lnTo>
                  <a:pt x="304591" y="10458"/>
                </a:lnTo>
                <a:lnTo>
                  <a:pt x="261916" y="23084"/>
                </a:lnTo>
                <a:lnTo>
                  <a:pt x="221398" y="40246"/>
                </a:lnTo>
                <a:lnTo>
                  <a:pt x="183332" y="61645"/>
                </a:lnTo>
                <a:lnTo>
                  <a:pt x="148016" y="86984"/>
                </a:lnTo>
                <a:lnTo>
                  <a:pt x="115744" y="115966"/>
                </a:lnTo>
                <a:lnTo>
                  <a:pt x="86814" y="148294"/>
                </a:lnTo>
                <a:lnTo>
                  <a:pt x="61522" y="183670"/>
                </a:lnTo>
                <a:lnTo>
                  <a:pt x="40164" y="221796"/>
                </a:lnTo>
                <a:lnTo>
                  <a:pt x="23037" y="262375"/>
                </a:lnTo>
                <a:lnTo>
                  <a:pt x="10436" y="305111"/>
                </a:lnTo>
                <a:lnTo>
                  <a:pt x="2658" y="349704"/>
                </a:lnTo>
                <a:lnTo>
                  <a:pt x="0" y="395859"/>
                </a:lnTo>
                <a:lnTo>
                  <a:pt x="2658" y="442038"/>
                </a:lnTo>
                <a:lnTo>
                  <a:pt x="10436" y="486654"/>
                </a:lnTo>
                <a:lnTo>
                  <a:pt x="23037" y="529407"/>
                </a:lnTo>
                <a:lnTo>
                  <a:pt x="40164" y="570002"/>
                </a:lnTo>
                <a:lnTo>
                  <a:pt x="61522" y="608141"/>
                </a:lnTo>
                <a:lnTo>
                  <a:pt x="86814" y="643526"/>
                </a:lnTo>
                <a:lnTo>
                  <a:pt x="115744" y="675862"/>
                </a:lnTo>
                <a:lnTo>
                  <a:pt x="148016" y="704850"/>
                </a:lnTo>
                <a:lnTo>
                  <a:pt x="183332" y="730193"/>
                </a:lnTo>
                <a:lnTo>
                  <a:pt x="221398" y="751595"/>
                </a:lnTo>
                <a:lnTo>
                  <a:pt x="261916" y="768759"/>
                </a:lnTo>
                <a:lnTo>
                  <a:pt x="304591" y="781386"/>
                </a:lnTo>
                <a:lnTo>
                  <a:pt x="349125" y="789180"/>
                </a:lnTo>
                <a:lnTo>
                  <a:pt x="395224" y="791845"/>
                </a:lnTo>
                <a:lnTo>
                  <a:pt x="441347" y="789180"/>
                </a:lnTo>
                <a:lnTo>
                  <a:pt x="485903" y="781386"/>
                </a:lnTo>
                <a:lnTo>
                  <a:pt x="528596" y="768759"/>
                </a:lnTo>
                <a:lnTo>
                  <a:pt x="569130" y="751595"/>
                </a:lnTo>
                <a:lnTo>
                  <a:pt x="607208" y="730193"/>
                </a:lnTo>
                <a:lnTo>
                  <a:pt x="642535" y="704850"/>
                </a:lnTo>
                <a:lnTo>
                  <a:pt x="674814" y="675862"/>
                </a:lnTo>
                <a:lnTo>
                  <a:pt x="703750" y="643526"/>
                </a:lnTo>
                <a:lnTo>
                  <a:pt x="729046" y="608141"/>
                </a:lnTo>
                <a:lnTo>
                  <a:pt x="750407" y="570002"/>
                </a:lnTo>
                <a:lnTo>
                  <a:pt x="767536" y="529407"/>
                </a:lnTo>
                <a:lnTo>
                  <a:pt x="780138" y="486654"/>
                </a:lnTo>
                <a:lnTo>
                  <a:pt x="787916" y="442038"/>
                </a:lnTo>
                <a:lnTo>
                  <a:pt x="790575" y="395859"/>
                </a:lnTo>
                <a:lnTo>
                  <a:pt x="787916" y="349704"/>
                </a:lnTo>
                <a:lnTo>
                  <a:pt x="780138" y="305111"/>
                </a:lnTo>
                <a:lnTo>
                  <a:pt x="767536" y="262375"/>
                </a:lnTo>
                <a:lnTo>
                  <a:pt x="750407" y="221796"/>
                </a:lnTo>
                <a:lnTo>
                  <a:pt x="729046" y="183670"/>
                </a:lnTo>
                <a:lnTo>
                  <a:pt x="703750" y="148294"/>
                </a:lnTo>
                <a:lnTo>
                  <a:pt x="674814" y="115966"/>
                </a:lnTo>
                <a:lnTo>
                  <a:pt x="642535" y="86984"/>
                </a:lnTo>
                <a:lnTo>
                  <a:pt x="607208" y="61645"/>
                </a:lnTo>
                <a:lnTo>
                  <a:pt x="569130" y="40246"/>
                </a:lnTo>
                <a:lnTo>
                  <a:pt x="528596" y="23084"/>
                </a:lnTo>
                <a:lnTo>
                  <a:pt x="485903" y="10458"/>
                </a:lnTo>
                <a:lnTo>
                  <a:pt x="441347" y="2664"/>
                </a:lnTo>
                <a:lnTo>
                  <a:pt x="39522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03754" y="5709284"/>
            <a:ext cx="76200" cy="1711325"/>
          </a:xfrm>
          <a:custGeom>
            <a:avLst/>
            <a:gdLst/>
            <a:ahLst/>
            <a:cxnLst/>
            <a:rect l="l" t="t" r="r" b="b"/>
            <a:pathLst>
              <a:path w="76200" h="1711325">
                <a:moveTo>
                  <a:pt x="41528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114" y="1704975"/>
                </a:lnTo>
                <a:lnTo>
                  <a:pt x="31114" y="1708531"/>
                </a:lnTo>
                <a:lnTo>
                  <a:pt x="33908" y="1711325"/>
                </a:lnTo>
                <a:lnTo>
                  <a:pt x="41020" y="1711325"/>
                </a:lnTo>
                <a:lnTo>
                  <a:pt x="43814" y="1708531"/>
                </a:lnTo>
                <a:lnTo>
                  <a:pt x="44450" y="59944"/>
                </a:lnTo>
                <a:lnTo>
                  <a:pt x="41528" y="57150"/>
                </a:lnTo>
                <a:close/>
              </a:path>
              <a:path w="76200" h="1711325">
                <a:moveTo>
                  <a:pt x="38100" y="0"/>
                </a:moveTo>
                <a:lnTo>
                  <a:pt x="0" y="76200"/>
                </a:lnTo>
                <a:lnTo>
                  <a:pt x="31745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711325">
                <a:moveTo>
                  <a:pt x="66675" y="57150"/>
                </a:moveTo>
                <a:lnTo>
                  <a:pt x="41528" y="57150"/>
                </a:lnTo>
                <a:lnTo>
                  <a:pt x="44450" y="59944"/>
                </a:lnTo>
                <a:lnTo>
                  <a:pt x="44443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7387208"/>
            <a:ext cx="3420745" cy="1088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755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5">
                <a:latin typeface="Times New Roman"/>
                <a:cs typeface="Times New Roman"/>
              </a:rPr>
              <a:t> (3)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Derivative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Variable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, and ,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2962910" cy="996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97790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96595" indent="-228600">
              <a:lnSpc>
                <a:spcPct val="100000"/>
              </a:lnSpc>
              <a:spcBef>
                <a:spcPts val="1570"/>
              </a:spcBef>
              <a:buFont typeface="Wingdings"/>
              <a:buChar char=""/>
              <a:tabLst>
                <a:tab pos="69723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Cauchy- Riemann</a:t>
            </a:r>
            <a:r>
              <a:rPr dirty="0" u="heavy" sz="14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07591"/>
            <a:ext cx="5304155" cy="944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22034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two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Cauchy- Riemann </a:t>
            </a:r>
            <a:r>
              <a:rPr dirty="0" sz="1400" spc="-5">
                <a:latin typeface="Times New Roman"/>
                <a:cs typeface="Times New Roman"/>
              </a:rPr>
              <a:t>Conditions,  and these two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considered two now if the function of  complex variables are analytic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5">
                <a:latin typeface="Times New Roman"/>
                <a:cs typeface="Times New Roman"/>
              </a:rPr>
              <a:t> not.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1780" y="278460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2508249"/>
            <a:ext cx="666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2128" y="2762757"/>
            <a:ext cx="666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9580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82166" y="2784601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35835" y="2643885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41780" y="3330193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3053842"/>
            <a:ext cx="82994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45233" y="3330193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202307" y="3189477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3218661"/>
            <a:ext cx="828040" cy="633095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810"/>
              </a:spcBef>
              <a:tabLst>
                <a:tab pos="615950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Proof: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3824452"/>
            <a:ext cx="2064385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41780" y="4807330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40661" y="480733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141780" y="5354446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12646" y="535444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88489" y="5354446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4666614"/>
            <a:ext cx="1409065" cy="650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145">
              <a:lnSpc>
                <a:spcPts val="1310"/>
              </a:lnSpc>
              <a:spcBef>
                <a:spcPts val="105"/>
              </a:spcBef>
            </a:pPr>
            <a:r>
              <a:rPr dirty="0" baseline="41666" sz="2100" spc="652">
                <a:latin typeface="Cambria Math"/>
                <a:cs typeface="Cambria Math"/>
              </a:rPr>
              <a:t>  </a:t>
            </a:r>
            <a:r>
              <a:rPr dirty="0" baseline="41666" sz="2100" spc="2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41666" sz="2100" spc="652">
                <a:latin typeface="Cambria Math"/>
                <a:cs typeface="Cambria Math"/>
              </a:rPr>
              <a:t>  </a:t>
            </a:r>
            <a:r>
              <a:rPr dirty="0" baseline="41666" sz="2100" spc="2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10"/>
              </a:lnSpc>
              <a:tabLst>
                <a:tab pos="61150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400" spc="615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47368" y="5332602"/>
            <a:ext cx="13849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1170" algn="l"/>
                <a:tab pos="118173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23210" y="535444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662554" y="5213730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5599302"/>
            <a:ext cx="3077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equations (1&amp;5),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be found 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141780" y="617004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79117" y="617004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5893688"/>
            <a:ext cx="11823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97277" y="6170040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5" h="0">
                <a:moveTo>
                  <a:pt x="0" y="0"/>
                </a:moveTo>
                <a:lnTo>
                  <a:pt x="204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514726" y="6029324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6093942"/>
            <a:ext cx="1179830" cy="56197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530"/>
              </a:spcBef>
              <a:tabLst>
                <a:tab pos="452755" algn="l"/>
                <a:tab pos="967740" algn="l"/>
              </a:tabLst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addition: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41780" y="6986904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12646" y="6986904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888489" y="6986904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22270" y="6986904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761614" y="6846189"/>
            <a:ext cx="763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237792" y="753402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94001" y="753402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29080" y="6670014"/>
            <a:ext cx="1508125" cy="108204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615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6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L="10795">
              <a:lnSpc>
                <a:spcPct val="100000"/>
              </a:lnSpc>
              <a:spcBef>
                <a:spcPts val="325"/>
              </a:spcBef>
              <a:tabLst>
                <a:tab pos="470534" algn="l"/>
                <a:tab pos="1280160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04139">
              <a:lnSpc>
                <a:spcPct val="100000"/>
              </a:lnSpc>
              <a:spcBef>
                <a:spcPts val="625"/>
              </a:spcBef>
              <a:tabLst>
                <a:tab pos="469265" algn="l"/>
              </a:tabLst>
            </a:pP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  <a:tabLst>
                <a:tab pos="551180" algn="l"/>
                <a:tab pos="1066800" algn="l"/>
              </a:tabLst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311019" y="753402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691510" y="7393304"/>
            <a:ext cx="7626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326133" y="838593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844294" y="8385936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08554" y="838593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129080" y="7735290"/>
            <a:ext cx="2103755" cy="86868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Substitutes equation(6) in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(8)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baseline="-43650" sz="2100" spc="165">
                <a:latin typeface="Cambria Math"/>
                <a:cs typeface="Cambria Math"/>
              </a:rPr>
              <a:t>(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baseline="-43650" sz="2100" spc="165">
                <a:latin typeface="Cambria Math"/>
                <a:cs typeface="Cambria Math"/>
              </a:rPr>
              <a:t>)</a:t>
            </a:r>
            <a:r>
              <a:rPr dirty="0" baseline="-43650" sz="2100" spc="9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6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L="97790">
              <a:lnSpc>
                <a:spcPct val="100000"/>
              </a:lnSpc>
              <a:spcBef>
                <a:spcPts val="325"/>
              </a:spcBef>
              <a:tabLst>
                <a:tab pos="612775" algn="l"/>
                <a:tab pos="1178560" algn="l"/>
                <a:tab pos="1694814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926714" y="838593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237792" y="8931909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659889" y="8931909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135377" y="8931909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29080" y="8655557"/>
            <a:ext cx="1738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5">
                <a:latin typeface="Cambria Math"/>
                <a:cs typeface="Cambria Math"/>
              </a:rPr>
              <a:t> </a:t>
            </a:r>
            <a:r>
              <a:rPr dirty="0" baseline="-41666" sz="2100" spc="292">
                <a:latin typeface="Cambria Math"/>
                <a:cs typeface="Cambria Math"/>
              </a:rPr>
              <a:t> </a:t>
            </a:r>
            <a:r>
              <a:rPr dirty="0" baseline="-41666" sz="2100" spc="-89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28140" y="8910065"/>
            <a:ext cx="1642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1165" algn="l"/>
                <a:tab pos="908685" algn="l"/>
                <a:tab pos="142557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3919" y="8931909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2974975" y="8791193"/>
            <a:ext cx="175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141780" y="947745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45233" y="9477450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086101" y="9336734"/>
            <a:ext cx="1485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367407" y="947745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129080" y="9201150"/>
            <a:ext cx="1892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8250" algn="l"/>
              </a:tabLst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130604" y="9455607"/>
            <a:ext cx="1894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4045" algn="l"/>
                <a:tab pos="1239520" algn="l"/>
                <a:tab pos="1677035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07842" y="947745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186810" y="9336734"/>
            <a:ext cx="7645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996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  <a:p>
            <a:pPr marL="696595" indent="-228600">
              <a:lnSpc>
                <a:spcPct val="100000"/>
              </a:lnSpc>
              <a:spcBef>
                <a:spcPts val="1570"/>
              </a:spcBef>
              <a:buFont typeface="Wingdings"/>
              <a:buChar char=""/>
              <a:tabLst>
                <a:tab pos="69723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Analyticity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07591"/>
            <a:ext cx="5305425" cy="218884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just" marL="12700" marR="5080" indent="220345">
              <a:lnSpc>
                <a:spcPct val="14520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The most important condition that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considered to decide that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function is analytic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not is the Cauchy-Riemann conditions, the  function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regular within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region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which means that all points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z</a:t>
            </a:r>
            <a:r>
              <a:rPr dirty="0" baseline="-12345" sz="1350" i="1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in the region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single valued in this region and 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unique  finite value.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/ is </a:t>
            </a:r>
            <a:r>
              <a:rPr dirty="0" sz="1400" spc="-5">
                <a:latin typeface="Times New Roman"/>
                <a:cs typeface="Times New Roman"/>
              </a:rPr>
              <a:t>the following 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not?</a:t>
            </a:r>
            <a:endParaRPr sz="14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77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3915282"/>
            <a:ext cx="54737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38629" y="3608044"/>
            <a:ext cx="722630" cy="665480"/>
          </a:xfrm>
          <a:prstGeom prst="rect">
            <a:avLst/>
          </a:prstGeom>
        </p:spPr>
        <p:txBody>
          <a:bodyPr wrap="square" lIns="0" tIns="170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40"/>
              </a:spcBef>
            </a:pPr>
            <a:r>
              <a:rPr dirty="0" baseline="-19841" sz="2100" spc="55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70">
                <a:latin typeface="Cambria Math"/>
                <a:cs typeface="Cambria Math"/>
              </a:rPr>
              <a:t> </a:t>
            </a: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-7">
                <a:latin typeface="Cambria Math"/>
                <a:cs typeface="Cambria Math"/>
              </a:rPr>
              <a:t> </a:t>
            </a:r>
            <a:r>
              <a:rPr dirty="0" baseline="-19841" sz="2100" spc="56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algn="ctr" marL="5080">
              <a:lnSpc>
                <a:spcPct val="100000"/>
              </a:lnSpc>
              <a:spcBef>
                <a:spcPts val="9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51329" y="4055998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4453254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910" y="4252086"/>
            <a:ext cx="142875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baseline="-19841" sz="2100" spc="55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75">
                <a:latin typeface="Cambria Math"/>
                <a:cs typeface="Cambria Math"/>
              </a:rPr>
              <a:t> </a:t>
            </a: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15">
                <a:latin typeface="Cambria Math"/>
                <a:cs typeface="Cambria Math"/>
              </a:rPr>
              <a:t> </a:t>
            </a:r>
            <a:r>
              <a:rPr dirty="0" baseline="-19841" sz="2100" spc="55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7229" y="457212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24610" y="4593970"/>
            <a:ext cx="1411605" cy="0"/>
          </a:xfrm>
          <a:custGeom>
            <a:avLst/>
            <a:gdLst/>
            <a:ahLst/>
            <a:cxnLst/>
            <a:rect l="l" t="t" r="r" b="b"/>
            <a:pathLst>
              <a:path w="1411605" h="0">
                <a:moveTo>
                  <a:pt x="0" y="0"/>
                </a:moveTo>
                <a:lnTo>
                  <a:pt x="141147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11910" y="482206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24610" y="5098414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01469" y="4943982"/>
            <a:ext cx="1085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4957698"/>
            <a:ext cx="16395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908685" algn="l"/>
                <a:tab pos="138430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69238" y="553224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81938" y="552513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5392038"/>
            <a:ext cx="38957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21825" sz="2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baseline="1984" sz="2100" spc="7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</a:t>
            </a:r>
            <a:r>
              <a:rPr dirty="0" baseline="21825" sz="2100" spc="67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baseline="1984" sz="2100" spc="22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)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3810" y="593636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510" y="592899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5794374"/>
            <a:ext cx="4074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104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104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510" y="633310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6198488"/>
            <a:ext cx="32848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6295461"/>
            <a:ext cx="769620" cy="499109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156845">
              <a:lnSpc>
                <a:spcPct val="100000"/>
              </a:lnSpc>
              <a:spcBef>
                <a:spcPts val="44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mean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67358" y="684314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80058" y="7119492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756917" y="6965060"/>
            <a:ext cx="5695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9052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	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6978777"/>
            <a:ext cx="1807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2530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02410" y="760209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15110" y="7623936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7483220"/>
            <a:ext cx="18173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41780" y="8132952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32128" y="8111108"/>
            <a:ext cx="627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4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582166" y="8132952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7992236"/>
            <a:ext cx="20186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1666" sz="2100" spc="750">
                <a:latin typeface="Cambria Math"/>
                <a:cs typeface="Cambria Math"/>
              </a:rPr>
              <a:t> 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1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41780" y="864235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79117" y="86423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61054" y="8642350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29080" y="8501633"/>
            <a:ext cx="3887470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baseline="41666" sz="2100" spc="719">
                <a:latin typeface="Cambria Math"/>
                <a:cs typeface="Cambria Math"/>
              </a:rPr>
              <a:t>  </a:t>
            </a:r>
            <a:r>
              <a:rPr dirty="0" baseline="41666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ts val="1310"/>
              </a:lnSpc>
              <a:tabLst>
                <a:tab pos="449580" algn="l"/>
                <a:tab pos="2297430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141780" y="9189465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29080" y="8913114"/>
            <a:ext cx="5645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755" algn="l"/>
              </a:tabLst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82166" y="918946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860550" y="9035033"/>
            <a:ext cx="5683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9052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	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30604" y="9048750"/>
            <a:ext cx="1907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2860" algn="l"/>
              </a:tabLst>
            </a:pPr>
            <a:r>
              <a:rPr dirty="0" baseline="-37698" sz="2100" spc="735">
                <a:latin typeface="Cambria Math"/>
                <a:cs typeface="Cambria Math"/>
              </a:rPr>
              <a:t>  </a:t>
            </a:r>
            <a:r>
              <a:rPr dirty="0" baseline="-37698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0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539596"/>
            <a:ext cx="1990089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120" marR="5080" indent="-56705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six: Complex  Variable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55778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77594" y="1557781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1281430"/>
            <a:ext cx="1049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-41666" sz="2100" spc="412">
                <a:latin typeface="Cambria Math"/>
                <a:cs typeface="Cambria Math"/>
              </a:rPr>
              <a:t> </a:t>
            </a:r>
            <a:r>
              <a:rPr dirty="0" baseline="-41666" sz="2100" spc="555">
                <a:latin typeface="Cambria Math"/>
                <a:cs typeface="Cambria Math"/>
              </a:rPr>
              <a:t> </a:t>
            </a:r>
            <a:r>
              <a:rPr dirty="0" baseline="-30555" sz="1500" spc="742">
                <a:latin typeface="Cambria Math"/>
                <a:cs typeface="Cambria Math"/>
              </a:rPr>
              <a:t> </a:t>
            </a:r>
            <a:r>
              <a:rPr dirty="0" baseline="-30555" sz="1500" spc="525">
                <a:latin typeface="Cambria Math"/>
                <a:cs typeface="Cambria Math"/>
              </a:rPr>
              <a:t> 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58339" y="1403349"/>
            <a:ext cx="984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99258" y="1417065"/>
            <a:ext cx="889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71215" y="1281430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83915" y="155778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61028" y="1403349"/>
            <a:ext cx="5695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9052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2679" y="1417065"/>
            <a:ext cx="1946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2230" algn="l"/>
              </a:tabLst>
            </a:pP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 </a:t>
            </a:r>
            <a:r>
              <a:rPr dirty="0" baseline="1984" sz="2100" spc="-1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1483207"/>
            <a:ext cx="625475" cy="55880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51371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41780" y="237312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82166" y="2373121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88133" y="237312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92019" y="237312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2056230"/>
            <a:ext cx="3670300" cy="842644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-41666" sz="2100" spc="98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325"/>
              </a:spcBef>
              <a:tabLst>
                <a:tab pos="452755" algn="l"/>
                <a:tab pos="960119" algn="l"/>
                <a:tab pos="156273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analytic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27150" y="3105657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54804" y="3157473"/>
            <a:ext cx="1041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67504" y="3150361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3015742"/>
            <a:ext cx="4358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If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), is </a:t>
            </a:r>
            <a:r>
              <a:rPr dirty="0" sz="1400" spc="-5">
                <a:latin typeface="Times New Roman"/>
                <a:cs typeface="Times New Roman"/>
              </a:rPr>
              <a:t>the function</a:t>
            </a:r>
            <a:r>
              <a:rPr dirty="0" sz="1400" spc="-5">
                <a:latin typeface="Times New Roman"/>
                <a:cs typeface="Times New Roman"/>
              </a:rPr>
              <a:t> analytic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3372357"/>
            <a:ext cx="31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3796410"/>
            <a:ext cx="48069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81074" y="3915282"/>
            <a:ext cx="131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93774" y="393712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4299330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24610" y="4440046"/>
            <a:ext cx="478790" cy="0"/>
          </a:xfrm>
          <a:custGeom>
            <a:avLst/>
            <a:gdLst/>
            <a:ahLst/>
            <a:cxnLst/>
            <a:rect l="l" t="t" r="r" b="b"/>
            <a:pathLst>
              <a:path w="478789" h="0">
                <a:moveTo>
                  <a:pt x="0" y="0"/>
                </a:moveTo>
                <a:lnTo>
                  <a:pt x="478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00886" y="4163694"/>
            <a:ext cx="925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020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baseline="-41666" sz="2100" spc="-37">
                <a:latin typeface="Cambria Math"/>
                <a:cs typeface="Cambria Math"/>
              </a:rPr>
              <a:t> 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1910" y="4418202"/>
            <a:ext cx="1115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2484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937257" y="4440046"/>
            <a:ext cx="479425" cy="0"/>
          </a:xfrm>
          <a:custGeom>
            <a:avLst/>
            <a:gdLst/>
            <a:ahLst/>
            <a:cxnLst/>
            <a:rect l="l" t="t" r="r" b="b"/>
            <a:pathLst>
              <a:path w="479425" h="0">
                <a:moveTo>
                  <a:pt x="0" y="0"/>
                </a:moveTo>
                <a:lnTo>
                  <a:pt x="4788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24610" y="4984114"/>
            <a:ext cx="675640" cy="0"/>
          </a:xfrm>
          <a:custGeom>
            <a:avLst/>
            <a:gdLst/>
            <a:ahLst/>
            <a:cxnLst/>
            <a:rect l="l" t="t" r="r" b="b"/>
            <a:pathLst>
              <a:path w="675639" h="0">
                <a:moveTo>
                  <a:pt x="0" y="0"/>
                </a:moveTo>
                <a:lnTo>
                  <a:pt x="6751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29080" y="4667224"/>
            <a:ext cx="1121410" cy="534670"/>
          </a:xfrm>
          <a:prstGeom prst="rect">
            <a:avLst/>
          </a:prstGeom>
        </p:spPr>
        <p:txBody>
          <a:bodyPr wrap="square" lIns="0" tIns="2311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8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-41666" sz="2100" spc="1297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  <a:p>
            <a:pPr algn="ctr" marR="55880">
              <a:lnSpc>
                <a:spcPct val="100000"/>
              </a:lnSpc>
              <a:spcBef>
                <a:spcPts val="2005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5385942"/>
            <a:ext cx="3143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67358" y="5209768"/>
            <a:ext cx="603250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317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480058" y="5526658"/>
            <a:ext cx="586740" cy="0"/>
          </a:xfrm>
          <a:custGeom>
            <a:avLst/>
            <a:gdLst/>
            <a:ahLst/>
            <a:cxnLst/>
            <a:rect l="l" t="t" r="r" b="b"/>
            <a:pathLst>
              <a:path w="586739" h="0">
                <a:moveTo>
                  <a:pt x="0" y="0"/>
                </a:moveTo>
                <a:lnTo>
                  <a:pt x="586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202307" y="5385942"/>
            <a:ext cx="4699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96082" y="5209768"/>
            <a:ext cx="603250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508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708782" y="5526658"/>
            <a:ext cx="586740" cy="0"/>
          </a:xfrm>
          <a:custGeom>
            <a:avLst/>
            <a:gdLst/>
            <a:ahLst/>
            <a:cxnLst/>
            <a:rect l="l" t="t" r="r" b="b"/>
            <a:pathLst>
              <a:path w="586739" h="0">
                <a:moveTo>
                  <a:pt x="0" y="0"/>
                </a:moveTo>
                <a:lnTo>
                  <a:pt x="586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141780" y="609231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29080" y="5774918"/>
            <a:ext cx="205549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452755" algn="l"/>
              </a:tabLst>
            </a:pP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325"/>
              </a:spcBef>
              <a:tabLst>
                <a:tab pos="84010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82166" y="6092316"/>
            <a:ext cx="1588770" cy="0"/>
          </a:xfrm>
          <a:custGeom>
            <a:avLst/>
            <a:gdLst/>
            <a:ahLst/>
            <a:cxnLst/>
            <a:rect l="l" t="t" r="r" b="b"/>
            <a:pathLst>
              <a:path w="1588770" h="0">
                <a:moveTo>
                  <a:pt x="0" y="0"/>
                </a:moveTo>
                <a:lnTo>
                  <a:pt x="158826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6520053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11910" y="6343878"/>
            <a:ext cx="1297305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2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324610" y="6660768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89" h="0">
                <a:moveTo>
                  <a:pt x="0" y="0"/>
                </a:moveTo>
                <a:lnTo>
                  <a:pt x="127889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24610" y="7229220"/>
            <a:ext cx="814069" cy="0"/>
          </a:xfrm>
          <a:custGeom>
            <a:avLst/>
            <a:gdLst/>
            <a:ahLst/>
            <a:cxnLst/>
            <a:rect l="l" t="t" r="r" b="b"/>
            <a:pathLst>
              <a:path w="814069" h="0">
                <a:moveTo>
                  <a:pt x="0" y="0"/>
                </a:moveTo>
                <a:lnTo>
                  <a:pt x="8138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141780" y="7797672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6912330"/>
            <a:ext cx="2189480" cy="1102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21018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  <a:tabLst>
                <a:tab pos="449580" algn="l"/>
              </a:tabLst>
            </a:pP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480">
                <a:latin typeface="Cambria Math"/>
                <a:cs typeface="Cambria Math"/>
              </a:rPr>
              <a:t>	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  <a:tabLst>
                <a:tab pos="905510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579117" y="7797672"/>
            <a:ext cx="1727200" cy="0"/>
          </a:xfrm>
          <a:custGeom>
            <a:avLst/>
            <a:gdLst/>
            <a:ahLst/>
            <a:cxnLst/>
            <a:rect l="l" t="t" r="r" b="b"/>
            <a:pathLst>
              <a:path w="1727200" h="0">
                <a:moveTo>
                  <a:pt x="0" y="0"/>
                </a:moveTo>
                <a:lnTo>
                  <a:pt x="172694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29080" y="8225408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11910" y="8089772"/>
            <a:ext cx="170307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43201" y="8344661"/>
            <a:ext cx="83375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324610" y="8366125"/>
            <a:ext cx="1678305" cy="0"/>
          </a:xfrm>
          <a:custGeom>
            <a:avLst/>
            <a:gdLst/>
            <a:ahLst/>
            <a:cxnLst/>
            <a:rect l="l" t="t" r="r" b="b"/>
            <a:pathLst>
              <a:path w="1678305" h="0">
                <a:moveTo>
                  <a:pt x="0" y="0"/>
                </a:moveTo>
                <a:lnTo>
                  <a:pt x="167817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24610" y="8934957"/>
            <a:ext cx="814069" cy="0"/>
          </a:xfrm>
          <a:custGeom>
            <a:avLst/>
            <a:gdLst/>
            <a:ahLst/>
            <a:cxnLst/>
            <a:rect l="l" t="t" r="r" b="b"/>
            <a:pathLst>
              <a:path w="814069" h="0">
                <a:moveTo>
                  <a:pt x="0" y="0"/>
                </a:moveTo>
                <a:lnTo>
                  <a:pt x="8138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129080" y="8618066"/>
            <a:ext cx="1525905" cy="84074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21018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And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692525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2018-11-10T07:22:46Z</dcterms:created>
  <dcterms:modified xsi:type="dcterms:W3CDTF">2018-11-10T07:22:46Z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